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3"/>
  </p:notesMasterIdLst>
  <p:sldIdLst>
    <p:sldId id="256" r:id="rId2"/>
    <p:sldId id="305" r:id="rId3"/>
    <p:sldId id="384" r:id="rId4"/>
    <p:sldId id="385" r:id="rId5"/>
    <p:sldId id="386" r:id="rId6"/>
    <p:sldId id="387" r:id="rId7"/>
    <p:sldId id="388" r:id="rId8"/>
    <p:sldId id="389" r:id="rId9"/>
    <p:sldId id="391" r:id="rId10"/>
    <p:sldId id="304" r:id="rId11"/>
    <p:sldId id="307" r:id="rId12"/>
    <p:sldId id="308" r:id="rId13"/>
    <p:sldId id="306" r:id="rId14"/>
    <p:sldId id="345" r:id="rId15"/>
    <p:sldId id="346" r:id="rId16"/>
    <p:sldId id="347" r:id="rId17"/>
    <p:sldId id="353" r:id="rId18"/>
    <p:sldId id="357" r:id="rId19"/>
    <p:sldId id="356" r:id="rId20"/>
    <p:sldId id="358" r:id="rId21"/>
    <p:sldId id="360" r:id="rId22"/>
    <p:sldId id="313" r:id="rId23"/>
    <p:sldId id="298" r:id="rId24"/>
    <p:sldId id="314" r:id="rId25"/>
    <p:sldId id="315" r:id="rId26"/>
    <p:sldId id="316" r:id="rId27"/>
    <p:sldId id="363" r:id="rId28"/>
    <p:sldId id="338" r:id="rId29"/>
    <p:sldId id="339" r:id="rId30"/>
    <p:sldId id="329" r:id="rId31"/>
    <p:sldId id="331" r:id="rId32"/>
    <p:sldId id="365" r:id="rId33"/>
    <p:sldId id="334" r:id="rId34"/>
    <p:sldId id="333" r:id="rId35"/>
    <p:sldId id="303" r:id="rId36"/>
    <p:sldId id="371" r:id="rId37"/>
    <p:sldId id="392" r:id="rId38"/>
    <p:sldId id="393" r:id="rId39"/>
    <p:sldId id="394" r:id="rId40"/>
    <p:sldId id="398" r:id="rId41"/>
    <p:sldId id="395" r:id="rId4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2911"/>
  </p:normalViewPr>
  <p:slideViewPr>
    <p:cSldViewPr snapToGrid="0" snapToObjects="1">
      <p:cViewPr varScale="1">
        <p:scale>
          <a:sx n="106" d="100"/>
          <a:sy n="106" d="100"/>
        </p:scale>
        <p:origin x="23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工作表1!$B$3:$B$39</c:f>
              <c:numCache>
                <c:formatCode>General</c:formatCode>
                <c:ptCount val="37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1.2</c:v>
                </c:pt>
                <c:pt idx="19">
                  <c:v>1.44</c:v>
                </c:pt>
                <c:pt idx="20">
                  <c:v>1.728</c:v>
                </c:pt>
                <c:pt idx="21">
                  <c:v>2.0736</c:v>
                </c:pt>
                <c:pt idx="22">
                  <c:v>2.48832</c:v>
                </c:pt>
                <c:pt idx="23">
                  <c:v>2.985984</c:v>
                </c:pt>
                <c:pt idx="24">
                  <c:v>3.5831808</c:v>
                </c:pt>
                <c:pt idx="25">
                  <c:v>4.299816959999987</c:v>
                </c:pt>
                <c:pt idx="26">
                  <c:v>5.159780351999987</c:v>
                </c:pt>
                <c:pt idx="27">
                  <c:v>6.191736422399996</c:v>
                </c:pt>
                <c:pt idx="28">
                  <c:v>7.430083706879999</c:v>
                </c:pt>
                <c:pt idx="29">
                  <c:v>8.916100448255997</c:v>
                </c:pt>
                <c:pt idx="30">
                  <c:v>10.6993205379072</c:v>
                </c:pt>
                <c:pt idx="31">
                  <c:v>12.83918464548863</c:v>
                </c:pt>
                <c:pt idx="32">
                  <c:v>20.54269543278182</c:v>
                </c:pt>
                <c:pt idx="33">
                  <c:v>32.8683126924509</c:v>
                </c:pt>
                <c:pt idx="34">
                  <c:v>52.58930030792145</c:v>
                </c:pt>
                <c:pt idx="35">
                  <c:v>84.14288049267412</c:v>
                </c:pt>
                <c:pt idx="36">
                  <c:v>134.628608788279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35438608"/>
        <c:axId val="2035426640"/>
      </c:lineChart>
      <c:catAx>
        <c:axId val="2035438608"/>
        <c:scaling>
          <c:orientation val="minMax"/>
        </c:scaling>
        <c:delete val="1"/>
        <c:axPos val="b"/>
        <c:majorTickMark val="out"/>
        <c:minorTickMark val="none"/>
        <c:tickLblPos val="nextTo"/>
        <c:crossAx val="2035426640"/>
        <c:crosses val="autoZero"/>
        <c:auto val="1"/>
        <c:lblAlgn val="ctr"/>
        <c:lblOffset val="100"/>
        <c:noMultiLvlLbl val="0"/>
      </c:catAx>
      <c:valAx>
        <c:axId val="2035426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35438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AA3C4-E033-5B4D-8767-84E8903FDD44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24ED09B-1A49-F842-82D8-A3EF3B26F039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A6D815AE-5E18-7745-99D1-134ADF413DD3}" type="parTrans" cxnId="{E4554231-E8E1-B548-AF07-DC0495E3D3C9}">
      <dgm:prSet/>
      <dgm:spPr/>
      <dgm:t>
        <a:bodyPr/>
        <a:lstStyle/>
        <a:p>
          <a:endParaRPr lang="zh-CN" altLang="en-US"/>
        </a:p>
      </dgm:t>
    </dgm:pt>
    <dgm:pt modelId="{D3483DD9-9FFE-304D-8735-DF7FBAC43447}" type="sibTrans" cxnId="{E4554231-E8E1-B548-AF07-DC0495E3D3C9}">
      <dgm:prSet/>
      <dgm:spPr/>
      <dgm:t>
        <a:bodyPr/>
        <a:lstStyle/>
        <a:p>
          <a:endParaRPr lang="zh-CN" altLang="en-US"/>
        </a:p>
      </dgm:t>
    </dgm:pt>
    <dgm:pt modelId="{F1CC3D49-38EB-5F4E-9FC6-5A25361C8470}">
      <dgm:prSet phldrT="[文本]"/>
      <dgm:spPr/>
      <dgm:t>
        <a:bodyPr/>
        <a:lstStyle/>
        <a:p>
          <a:r>
            <a:rPr lang="zh-CN" altLang="en-US" dirty="0" smtClean="0"/>
            <a:t>设计创新</a:t>
          </a:r>
          <a:endParaRPr lang="zh-CN" altLang="en-US" dirty="0"/>
        </a:p>
      </dgm:t>
    </dgm:pt>
    <dgm:pt modelId="{3186057B-EED2-D041-BB7F-EDDA0850DBB3}" type="parTrans" cxnId="{32D68C73-AE93-3348-8A4D-7E989BBF9755}">
      <dgm:prSet/>
      <dgm:spPr/>
      <dgm:t>
        <a:bodyPr/>
        <a:lstStyle/>
        <a:p>
          <a:endParaRPr lang="zh-CN" altLang="en-US"/>
        </a:p>
      </dgm:t>
    </dgm:pt>
    <dgm:pt modelId="{6EAA7EFF-0D0C-8948-8ABA-4DABF4D90F4E}" type="sibTrans" cxnId="{32D68C73-AE93-3348-8A4D-7E989BBF9755}">
      <dgm:prSet/>
      <dgm:spPr/>
      <dgm:t>
        <a:bodyPr/>
        <a:lstStyle/>
        <a:p>
          <a:endParaRPr lang="zh-CN" altLang="en-US"/>
        </a:p>
      </dgm:t>
    </dgm:pt>
    <dgm:pt modelId="{A934A9DA-E75F-5442-8F5A-B31E7A0A08A3}">
      <dgm:prSet phldrT="[文本]"/>
      <dgm:spPr/>
      <dgm:t>
        <a:bodyPr/>
        <a:lstStyle/>
        <a:p>
          <a:r>
            <a:rPr lang="zh-CN" altLang="en-US" dirty="0" smtClean="0"/>
            <a:t>生产</a:t>
          </a:r>
          <a:endParaRPr lang="zh-CN" altLang="en-US" dirty="0"/>
        </a:p>
      </dgm:t>
    </dgm:pt>
    <dgm:pt modelId="{CEA5766B-2B8D-8A48-9306-1020AE887D2E}" type="parTrans" cxnId="{776A7E64-2E64-694B-AD71-86E8E0D3BB1C}">
      <dgm:prSet/>
      <dgm:spPr/>
      <dgm:t>
        <a:bodyPr/>
        <a:lstStyle/>
        <a:p>
          <a:endParaRPr lang="zh-CN" altLang="en-US"/>
        </a:p>
      </dgm:t>
    </dgm:pt>
    <dgm:pt modelId="{B4E35D05-F21C-F14A-B5C2-B93DAE9D3B65}" type="sibTrans" cxnId="{776A7E64-2E64-694B-AD71-86E8E0D3BB1C}">
      <dgm:prSet/>
      <dgm:spPr/>
      <dgm:t>
        <a:bodyPr/>
        <a:lstStyle/>
        <a:p>
          <a:endParaRPr lang="zh-CN" altLang="en-US"/>
        </a:p>
      </dgm:t>
    </dgm:pt>
    <dgm:pt modelId="{BB132685-5024-D24B-B52D-85CC7B8E3BED}">
      <dgm:prSet phldrT="[文本]"/>
      <dgm:spPr/>
      <dgm:t>
        <a:bodyPr/>
        <a:lstStyle/>
        <a:p>
          <a:r>
            <a:rPr lang="zh-CN" altLang="en-US" dirty="0" smtClean="0"/>
            <a:t>销售</a:t>
          </a:r>
          <a:endParaRPr lang="zh-CN" altLang="en-US" dirty="0"/>
        </a:p>
      </dgm:t>
    </dgm:pt>
    <dgm:pt modelId="{46445A65-079D-5344-ACF4-BE82E8F51D63}" type="parTrans" cxnId="{82005998-45CB-5944-8CD9-C4E4092888E6}">
      <dgm:prSet/>
      <dgm:spPr/>
      <dgm:t>
        <a:bodyPr/>
        <a:lstStyle/>
        <a:p>
          <a:endParaRPr lang="zh-CN" altLang="en-US"/>
        </a:p>
      </dgm:t>
    </dgm:pt>
    <dgm:pt modelId="{B6E73529-61EF-7949-BA9A-D77B82CC808E}" type="sibTrans" cxnId="{82005998-45CB-5944-8CD9-C4E4092888E6}">
      <dgm:prSet/>
      <dgm:spPr/>
      <dgm:t>
        <a:bodyPr/>
        <a:lstStyle/>
        <a:p>
          <a:endParaRPr lang="zh-CN" altLang="en-US"/>
        </a:p>
      </dgm:t>
    </dgm:pt>
    <dgm:pt modelId="{2585D724-49A3-9E4D-A8E8-6AA4760B0687}">
      <dgm:prSet phldrT="[文本]"/>
      <dgm:spPr/>
      <dgm:t>
        <a:bodyPr/>
        <a:lstStyle/>
        <a:p>
          <a:r>
            <a:rPr lang="zh-CN" altLang="en-US" dirty="0" smtClean="0"/>
            <a:t>使用</a:t>
          </a:r>
          <a:endParaRPr lang="zh-CN" altLang="en-US" dirty="0"/>
        </a:p>
      </dgm:t>
    </dgm:pt>
    <dgm:pt modelId="{D2CFAC24-0115-9D4C-A5D8-7FA0F56B6BB0}" type="parTrans" cxnId="{9947EB53-42E5-D547-BAE4-3563704A6EFD}">
      <dgm:prSet/>
      <dgm:spPr/>
      <dgm:t>
        <a:bodyPr/>
        <a:lstStyle/>
        <a:p>
          <a:endParaRPr lang="zh-CN" altLang="en-US"/>
        </a:p>
      </dgm:t>
    </dgm:pt>
    <dgm:pt modelId="{6DB1F9F1-949A-2D42-B505-8DEE268618B3}" type="sibTrans" cxnId="{9947EB53-42E5-D547-BAE4-3563704A6EFD}">
      <dgm:prSet/>
      <dgm:spPr/>
      <dgm:t>
        <a:bodyPr/>
        <a:lstStyle/>
        <a:p>
          <a:endParaRPr lang="zh-CN" altLang="en-US"/>
        </a:p>
      </dgm:t>
    </dgm:pt>
    <dgm:pt modelId="{812CBF00-4B61-9C42-960A-4E6542244CD8}" type="pres">
      <dgm:prSet presAssocID="{8C2AA3C4-E033-5B4D-8767-84E8903FDD44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4C14EE3-ABC4-CB4B-88ED-81BCE5C7B3C8}" type="pres">
      <dgm:prSet presAssocID="{124ED09B-1A49-F842-82D8-A3EF3B26F039}" presName="centerShape" presStyleLbl="node0" presStyleIdx="0" presStyleCnt="1" custScaleX="151264" custScaleY="126520" custLinFactNeighborX="-334" custLinFactNeighborY="-667"/>
      <dgm:spPr/>
      <dgm:t>
        <a:bodyPr/>
        <a:lstStyle/>
        <a:p>
          <a:endParaRPr lang="zh-CN" altLang="en-US"/>
        </a:p>
      </dgm:t>
    </dgm:pt>
    <dgm:pt modelId="{6ACDC10D-1289-FA4E-999F-9ECFAC15C884}" type="pres">
      <dgm:prSet presAssocID="{3186057B-EED2-D041-BB7F-EDDA0850DBB3}" presName="parTrans" presStyleLbl="sibTrans2D1" presStyleIdx="0" presStyleCnt="4"/>
      <dgm:spPr/>
      <dgm:t>
        <a:bodyPr/>
        <a:lstStyle/>
        <a:p>
          <a:endParaRPr lang="zh-CN" altLang="en-US"/>
        </a:p>
      </dgm:t>
    </dgm:pt>
    <dgm:pt modelId="{EA2946F0-E0A0-1843-8025-98718CBCCD50}" type="pres">
      <dgm:prSet presAssocID="{3186057B-EED2-D041-BB7F-EDDA0850DBB3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B38A66A1-B1FB-DB46-A39B-5AAFCE2E28BD}" type="pres">
      <dgm:prSet presAssocID="{F1CC3D49-38EB-5F4E-9FC6-5A25361C847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E1CAFB-F84B-0449-90BC-7F53F6D69594}" type="pres">
      <dgm:prSet presAssocID="{CEA5766B-2B8D-8A48-9306-1020AE887D2E}" presName="parTrans" presStyleLbl="sibTrans2D1" presStyleIdx="1" presStyleCnt="4"/>
      <dgm:spPr/>
      <dgm:t>
        <a:bodyPr/>
        <a:lstStyle/>
        <a:p>
          <a:endParaRPr lang="zh-CN" altLang="en-US"/>
        </a:p>
      </dgm:t>
    </dgm:pt>
    <dgm:pt modelId="{7946D498-C801-3344-8598-C6E40649534D}" type="pres">
      <dgm:prSet presAssocID="{CEA5766B-2B8D-8A48-9306-1020AE887D2E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1A2D0E7A-016B-E84C-86E5-E7BE5F805A25}" type="pres">
      <dgm:prSet presAssocID="{A934A9DA-E75F-5442-8F5A-B31E7A0A08A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65D1F0-9CC6-884F-BD91-D515D3A00B4A}" type="pres">
      <dgm:prSet presAssocID="{46445A65-079D-5344-ACF4-BE82E8F51D63}" presName="parTrans" presStyleLbl="sibTrans2D1" presStyleIdx="2" presStyleCnt="4"/>
      <dgm:spPr/>
      <dgm:t>
        <a:bodyPr/>
        <a:lstStyle/>
        <a:p>
          <a:endParaRPr lang="zh-CN" altLang="en-US"/>
        </a:p>
      </dgm:t>
    </dgm:pt>
    <dgm:pt modelId="{28EFE1AA-1D89-CC4D-A2B9-5296A7783090}" type="pres">
      <dgm:prSet presAssocID="{46445A65-079D-5344-ACF4-BE82E8F51D63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2F017642-6559-C540-8B12-E08DB583BC2C}" type="pres">
      <dgm:prSet presAssocID="{BB132685-5024-D24B-B52D-85CC7B8E3BE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C6881-BDE2-164F-B28C-9017BC4EB243}" type="pres">
      <dgm:prSet presAssocID="{D2CFAC24-0115-9D4C-A5D8-7FA0F56B6BB0}" presName="parTrans" presStyleLbl="sibTrans2D1" presStyleIdx="3" presStyleCnt="4"/>
      <dgm:spPr/>
      <dgm:t>
        <a:bodyPr/>
        <a:lstStyle/>
        <a:p>
          <a:endParaRPr lang="zh-CN" altLang="en-US"/>
        </a:p>
      </dgm:t>
    </dgm:pt>
    <dgm:pt modelId="{04E3A2FA-B551-EF45-AE58-8B170AD9C58B}" type="pres">
      <dgm:prSet presAssocID="{D2CFAC24-0115-9D4C-A5D8-7FA0F56B6BB0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E45FF4B-F9FB-0241-9374-BBC509922F15}" type="pres">
      <dgm:prSet presAssocID="{2585D724-49A3-9E4D-A8E8-6AA4760B068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A2042E-3BE7-A04B-B7AB-594D6249B911}" type="presOf" srcId="{8C2AA3C4-E033-5B4D-8767-84E8903FDD44}" destId="{812CBF00-4B61-9C42-960A-4E6542244CD8}" srcOrd="0" destOrd="0" presId="urn:microsoft.com/office/officeart/2005/8/layout/radial5"/>
    <dgm:cxn modelId="{A0D20594-B1D5-6D4A-9A2E-700112D05B59}" type="presOf" srcId="{F1CC3D49-38EB-5F4E-9FC6-5A25361C8470}" destId="{B38A66A1-B1FB-DB46-A39B-5AAFCE2E28BD}" srcOrd="0" destOrd="0" presId="urn:microsoft.com/office/officeart/2005/8/layout/radial5"/>
    <dgm:cxn modelId="{D416B365-CE5F-7744-8CCE-5BCE3C37BEE6}" type="presOf" srcId="{46445A65-079D-5344-ACF4-BE82E8F51D63}" destId="{28EFE1AA-1D89-CC4D-A2B9-5296A7783090}" srcOrd="1" destOrd="0" presId="urn:microsoft.com/office/officeart/2005/8/layout/radial5"/>
    <dgm:cxn modelId="{81F1F279-C769-E045-A8D1-9F592424FD06}" type="presOf" srcId="{CEA5766B-2B8D-8A48-9306-1020AE887D2E}" destId="{7946D498-C801-3344-8598-C6E40649534D}" srcOrd="1" destOrd="0" presId="urn:microsoft.com/office/officeart/2005/8/layout/radial5"/>
    <dgm:cxn modelId="{B6DBFE6A-6123-3042-8D7F-5891642403F7}" type="presOf" srcId="{46445A65-079D-5344-ACF4-BE82E8F51D63}" destId="{8665D1F0-9CC6-884F-BD91-D515D3A00B4A}" srcOrd="0" destOrd="0" presId="urn:microsoft.com/office/officeart/2005/8/layout/radial5"/>
    <dgm:cxn modelId="{E4554231-E8E1-B548-AF07-DC0495E3D3C9}" srcId="{8C2AA3C4-E033-5B4D-8767-84E8903FDD44}" destId="{124ED09B-1A49-F842-82D8-A3EF3B26F039}" srcOrd="0" destOrd="0" parTransId="{A6D815AE-5E18-7745-99D1-134ADF413DD3}" sibTransId="{D3483DD9-9FFE-304D-8735-DF7FBAC43447}"/>
    <dgm:cxn modelId="{1DEE7B8B-7CCC-744B-890F-F1525AEEFED0}" type="presOf" srcId="{D2CFAC24-0115-9D4C-A5D8-7FA0F56B6BB0}" destId="{04E3A2FA-B551-EF45-AE58-8B170AD9C58B}" srcOrd="1" destOrd="0" presId="urn:microsoft.com/office/officeart/2005/8/layout/radial5"/>
    <dgm:cxn modelId="{82005998-45CB-5944-8CD9-C4E4092888E6}" srcId="{124ED09B-1A49-F842-82D8-A3EF3B26F039}" destId="{BB132685-5024-D24B-B52D-85CC7B8E3BED}" srcOrd="2" destOrd="0" parTransId="{46445A65-079D-5344-ACF4-BE82E8F51D63}" sibTransId="{B6E73529-61EF-7949-BA9A-D77B82CC808E}"/>
    <dgm:cxn modelId="{DFAFD76B-7583-544B-B3D8-DE4E0E78DF80}" type="presOf" srcId="{3186057B-EED2-D041-BB7F-EDDA0850DBB3}" destId="{EA2946F0-E0A0-1843-8025-98718CBCCD50}" srcOrd="1" destOrd="0" presId="urn:microsoft.com/office/officeart/2005/8/layout/radial5"/>
    <dgm:cxn modelId="{61285184-F064-E748-92F8-A3E3B3571723}" type="presOf" srcId="{A934A9DA-E75F-5442-8F5A-B31E7A0A08A3}" destId="{1A2D0E7A-016B-E84C-86E5-E7BE5F805A25}" srcOrd="0" destOrd="0" presId="urn:microsoft.com/office/officeart/2005/8/layout/radial5"/>
    <dgm:cxn modelId="{776A7E64-2E64-694B-AD71-86E8E0D3BB1C}" srcId="{124ED09B-1A49-F842-82D8-A3EF3B26F039}" destId="{A934A9DA-E75F-5442-8F5A-B31E7A0A08A3}" srcOrd="1" destOrd="0" parTransId="{CEA5766B-2B8D-8A48-9306-1020AE887D2E}" sibTransId="{B4E35D05-F21C-F14A-B5C2-B93DAE9D3B65}"/>
    <dgm:cxn modelId="{9947EB53-42E5-D547-BAE4-3563704A6EFD}" srcId="{124ED09B-1A49-F842-82D8-A3EF3B26F039}" destId="{2585D724-49A3-9E4D-A8E8-6AA4760B0687}" srcOrd="3" destOrd="0" parTransId="{D2CFAC24-0115-9D4C-A5D8-7FA0F56B6BB0}" sibTransId="{6DB1F9F1-949A-2D42-B505-8DEE268618B3}"/>
    <dgm:cxn modelId="{5B71008F-2FF6-F24C-880D-9D7B6CEB9B55}" type="presOf" srcId="{BB132685-5024-D24B-B52D-85CC7B8E3BED}" destId="{2F017642-6559-C540-8B12-E08DB583BC2C}" srcOrd="0" destOrd="0" presId="urn:microsoft.com/office/officeart/2005/8/layout/radial5"/>
    <dgm:cxn modelId="{32D68C73-AE93-3348-8A4D-7E989BBF9755}" srcId="{124ED09B-1A49-F842-82D8-A3EF3B26F039}" destId="{F1CC3D49-38EB-5F4E-9FC6-5A25361C8470}" srcOrd="0" destOrd="0" parTransId="{3186057B-EED2-D041-BB7F-EDDA0850DBB3}" sibTransId="{6EAA7EFF-0D0C-8948-8ABA-4DABF4D90F4E}"/>
    <dgm:cxn modelId="{02CFE2E2-C010-0B42-83C5-DC01FA7E9460}" type="presOf" srcId="{D2CFAC24-0115-9D4C-A5D8-7FA0F56B6BB0}" destId="{483C6881-BDE2-164F-B28C-9017BC4EB243}" srcOrd="0" destOrd="0" presId="urn:microsoft.com/office/officeart/2005/8/layout/radial5"/>
    <dgm:cxn modelId="{E1A575E6-215D-7147-82D1-6AD74E63C7C8}" type="presOf" srcId="{2585D724-49A3-9E4D-A8E8-6AA4760B0687}" destId="{3E45FF4B-F9FB-0241-9374-BBC509922F15}" srcOrd="0" destOrd="0" presId="urn:microsoft.com/office/officeart/2005/8/layout/radial5"/>
    <dgm:cxn modelId="{BB7BCB82-8A01-C842-80C4-A4A2BC1E36F9}" type="presOf" srcId="{124ED09B-1A49-F842-82D8-A3EF3B26F039}" destId="{94C14EE3-ABC4-CB4B-88ED-81BCE5C7B3C8}" srcOrd="0" destOrd="0" presId="urn:microsoft.com/office/officeart/2005/8/layout/radial5"/>
    <dgm:cxn modelId="{4C8D9FC7-4949-8D4E-A056-BA65A7CB8E8D}" type="presOf" srcId="{CEA5766B-2B8D-8A48-9306-1020AE887D2E}" destId="{23E1CAFB-F84B-0449-90BC-7F53F6D69594}" srcOrd="0" destOrd="0" presId="urn:microsoft.com/office/officeart/2005/8/layout/radial5"/>
    <dgm:cxn modelId="{EF53DBF8-6955-DB43-A0BC-3C6557AE6719}" type="presOf" srcId="{3186057B-EED2-D041-BB7F-EDDA0850DBB3}" destId="{6ACDC10D-1289-FA4E-999F-9ECFAC15C884}" srcOrd="0" destOrd="0" presId="urn:microsoft.com/office/officeart/2005/8/layout/radial5"/>
    <dgm:cxn modelId="{FB5C203B-3F1D-E74B-9D83-4F569332ECD1}" type="presParOf" srcId="{812CBF00-4B61-9C42-960A-4E6542244CD8}" destId="{94C14EE3-ABC4-CB4B-88ED-81BCE5C7B3C8}" srcOrd="0" destOrd="0" presId="urn:microsoft.com/office/officeart/2005/8/layout/radial5"/>
    <dgm:cxn modelId="{15B0F467-4C03-584F-9B5D-CAFDA7C9D6DD}" type="presParOf" srcId="{812CBF00-4B61-9C42-960A-4E6542244CD8}" destId="{6ACDC10D-1289-FA4E-999F-9ECFAC15C884}" srcOrd="1" destOrd="0" presId="urn:microsoft.com/office/officeart/2005/8/layout/radial5"/>
    <dgm:cxn modelId="{58B4C8B8-F4DA-564D-8240-65DA872D274A}" type="presParOf" srcId="{6ACDC10D-1289-FA4E-999F-9ECFAC15C884}" destId="{EA2946F0-E0A0-1843-8025-98718CBCCD50}" srcOrd="0" destOrd="0" presId="urn:microsoft.com/office/officeart/2005/8/layout/radial5"/>
    <dgm:cxn modelId="{D28B9A1F-8E73-5A45-855D-3E4EA9FD5235}" type="presParOf" srcId="{812CBF00-4B61-9C42-960A-4E6542244CD8}" destId="{B38A66A1-B1FB-DB46-A39B-5AAFCE2E28BD}" srcOrd="2" destOrd="0" presId="urn:microsoft.com/office/officeart/2005/8/layout/radial5"/>
    <dgm:cxn modelId="{534D47E2-76F6-F64A-A565-337CBFB8C0F6}" type="presParOf" srcId="{812CBF00-4B61-9C42-960A-4E6542244CD8}" destId="{23E1CAFB-F84B-0449-90BC-7F53F6D69594}" srcOrd="3" destOrd="0" presId="urn:microsoft.com/office/officeart/2005/8/layout/radial5"/>
    <dgm:cxn modelId="{E659E65E-1625-1143-9F0D-6D75D0717F30}" type="presParOf" srcId="{23E1CAFB-F84B-0449-90BC-7F53F6D69594}" destId="{7946D498-C801-3344-8598-C6E40649534D}" srcOrd="0" destOrd="0" presId="urn:microsoft.com/office/officeart/2005/8/layout/radial5"/>
    <dgm:cxn modelId="{F3C679FB-A023-A64A-B1F1-09838312C90D}" type="presParOf" srcId="{812CBF00-4B61-9C42-960A-4E6542244CD8}" destId="{1A2D0E7A-016B-E84C-86E5-E7BE5F805A25}" srcOrd="4" destOrd="0" presId="urn:microsoft.com/office/officeart/2005/8/layout/radial5"/>
    <dgm:cxn modelId="{9F0C0AF3-B641-C74B-865C-8DC01C653FC7}" type="presParOf" srcId="{812CBF00-4B61-9C42-960A-4E6542244CD8}" destId="{8665D1F0-9CC6-884F-BD91-D515D3A00B4A}" srcOrd="5" destOrd="0" presId="urn:microsoft.com/office/officeart/2005/8/layout/radial5"/>
    <dgm:cxn modelId="{E28C2762-FB53-B34F-951F-7FAE40083241}" type="presParOf" srcId="{8665D1F0-9CC6-884F-BD91-D515D3A00B4A}" destId="{28EFE1AA-1D89-CC4D-A2B9-5296A7783090}" srcOrd="0" destOrd="0" presId="urn:microsoft.com/office/officeart/2005/8/layout/radial5"/>
    <dgm:cxn modelId="{DB115BA2-CF86-584A-8D28-FE2D84E7692D}" type="presParOf" srcId="{812CBF00-4B61-9C42-960A-4E6542244CD8}" destId="{2F017642-6559-C540-8B12-E08DB583BC2C}" srcOrd="6" destOrd="0" presId="urn:microsoft.com/office/officeart/2005/8/layout/radial5"/>
    <dgm:cxn modelId="{35D6F23C-031D-9C4A-B017-8E7ED7004BD0}" type="presParOf" srcId="{812CBF00-4B61-9C42-960A-4E6542244CD8}" destId="{483C6881-BDE2-164F-B28C-9017BC4EB243}" srcOrd="7" destOrd="0" presId="urn:microsoft.com/office/officeart/2005/8/layout/radial5"/>
    <dgm:cxn modelId="{4C33AA29-41C3-9446-9F01-5DB093F69249}" type="presParOf" srcId="{483C6881-BDE2-164F-B28C-9017BC4EB243}" destId="{04E3A2FA-B551-EF45-AE58-8B170AD9C58B}" srcOrd="0" destOrd="0" presId="urn:microsoft.com/office/officeart/2005/8/layout/radial5"/>
    <dgm:cxn modelId="{ED00835B-9EC3-354A-ABAA-8EFB4DC50A4D}" type="presParOf" srcId="{812CBF00-4B61-9C42-960A-4E6542244CD8}" destId="{3E45FF4B-F9FB-0241-9374-BBC509922F15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A3A14A-DAA1-6948-A26C-776791BF0F2D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078D4C0-FE36-3B45-9C7F-46ADE4223D7B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90"/>
              </a:solidFill>
            </a:rPr>
            <a:t>农业社会</a:t>
          </a:r>
        </a:p>
        <a:p>
          <a:r>
            <a:rPr lang="en-US" altLang="zh-CN" dirty="0" smtClean="0"/>
            <a:t>-</a:t>
          </a:r>
          <a:r>
            <a:rPr lang="zh-CN" altLang="en-US" dirty="0" smtClean="0"/>
            <a:t> 体力劳动 </a:t>
          </a:r>
          <a:r>
            <a:rPr lang="en-US" altLang="zh-CN" dirty="0" smtClean="0"/>
            <a:t>90%</a:t>
          </a:r>
          <a:endParaRPr lang="zh-CN" altLang="en-US" dirty="0" smtClean="0"/>
        </a:p>
        <a:p>
          <a:r>
            <a:rPr lang="zh-CN" altLang="en-US" dirty="0" smtClean="0"/>
            <a:t>- 技能劳动 </a:t>
          </a:r>
          <a:r>
            <a:rPr lang="en-US" altLang="zh-CN" dirty="0" smtClean="0"/>
            <a:t>9%</a:t>
          </a:r>
          <a:endParaRPr lang="zh-CN" altLang="en-US" dirty="0" smtClean="0"/>
        </a:p>
        <a:p>
          <a:r>
            <a:rPr lang="zh-CN" altLang="en-US" dirty="0" smtClean="0"/>
            <a:t>- 创新劳动 </a:t>
          </a:r>
          <a:r>
            <a:rPr lang="en-US" altLang="zh-CN" dirty="0" smtClean="0"/>
            <a:t>1%</a:t>
          </a:r>
          <a:endParaRPr lang="zh-CN" altLang="en-US" dirty="0"/>
        </a:p>
      </dgm:t>
    </dgm:pt>
    <dgm:pt modelId="{CE1E8AF1-FC1C-7243-8FC9-D536EF55A8C9}" type="parTrans" cxnId="{73AA5E30-4997-C644-87A7-487B7D06BC75}">
      <dgm:prSet/>
      <dgm:spPr/>
      <dgm:t>
        <a:bodyPr/>
        <a:lstStyle/>
        <a:p>
          <a:endParaRPr lang="zh-CN" altLang="en-US"/>
        </a:p>
      </dgm:t>
    </dgm:pt>
    <dgm:pt modelId="{8F1EE389-A29E-3C42-93AC-169978813532}" type="sibTrans" cxnId="{73AA5E30-4997-C644-87A7-487B7D06BC75}">
      <dgm:prSet/>
      <dgm:spPr/>
      <dgm:t>
        <a:bodyPr/>
        <a:lstStyle/>
        <a:p>
          <a:endParaRPr lang="zh-CN" altLang="en-US"/>
        </a:p>
      </dgm:t>
    </dgm:pt>
    <dgm:pt modelId="{7AD6CF1B-C410-A34B-A153-D2C78AB0DA21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90"/>
              </a:solidFill>
            </a:rPr>
            <a:t>工业社会</a:t>
          </a:r>
        </a:p>
        <a:p>
          <a:r>
            <a:rPr lang="zh-CN" altLang="en-US" dirty="0" smtClean="0"/>
            <a:t>- 体力劳动 </a:t>
          </a:r>
          <a:r>
            <a:rPr lang="en-US" altLang="zh-CN" dirty="0" smtClean="0"/>
            <a:t>–</a:t>
          </a:r>
          <a:endParaRPr lang="zh-CN" altLang="en-US" dirty="0" smtClean="0"/>
        </a:p>
        <a:p>
          <a:r>
            <a:rPr lang="zh-CN" altLang="en-US" dirty="0" smtClean="0"/>
            <a:t>- 技能劳动 </a:t>
          </a:r>
          <a:r>
            <a:rPr lang="en-US" altLang="zh-CN" dirty="0" smtClean="0"/>
            <a:t>90%</a:t>
          </a:r>
          <a:endParaRPr lang="zh-CN" altLang="en-US" dirty="0" smtClean="0"/>
        </a:p>
        <a:p>
          <a:r>
            <a:rPr lang="zh-CN" altLang="en-US" dirty="0" smtClean="0"/>
            <a:t>- 创新劳动 </a:t>
          </a:r>
          <a:r>
            <a:rPr lang="en-US" altLang="zh-CN" dirty="0" smtClean="0"/>
            <a:t>10%</a:t>
          </a:r>
          <a:endParaRPr lang="zh-CN" altLang="en-US" dirty="0"/>
        </a:p>
      </dgm:t>
    </dgm:pt>
    <dgm:pt modelId="{11ECBDC4-B4D0-1E44-849E-31EC37E8E750}" type="parTrans" cxnId="{1F234137-F163-5145-A5A4-E80F07814CD2}">
      <dgm:prSet/>
      <dgm:spPr/>
      <dgm:t>
        <a:bodyPr/>
        <a:lstStyle/>
        <a:p>
          <a:endParaRPr lang="zh-CN" altLang="en-US"/>
        </a:p>
      </dgm:t>
    </dgm:pt>
    <dgm:pt modelId="{BDDD60FB-331A-4647-B981-441269E99D91}" type="sibTrans" cxnId="{1F234137-F163-5145-A5A4-E80F07814CD2}">
      <dgm:prSet/>
      <dgm:spPr/>
      <dgm:t>
        <a:bodyPr/>
        <a:lstStyle/>
        <a:p>
          <a:endParaRPr lang="zh-CN" altLang="en-US"/>
        </a:p>
      </dgm:t>
    </dgm:pt>
    <dgm:pt modelId="{3CB3E38F-48FE-2D4E-A2F4-A5E69DE4E74F}">
      <dgm:prSet phldrT="[文本]"/>
      <dgm:spPr/>
      <dgm:t>
        <a:bodyPr/>
        <a:lstStyle/>
        <a:p>
          <a:r>
            <a:rPr lang="zh-CN" altLang="en-US" dirty="0" smtClean="0">
              <a:solidFill>
                <a:srgbClr val="000090"/>
              </a:solidFill>
            </a:rPr>
            <a:t>智能社会</a:t>
          </a:r>
        </a:p>
        <a:p>
          <a:r>
            <a:rPr lang="zh-CN" altLang="en-US" dirty="0" smtClean="0"/>
            <a:t>- 体力劳动 </a:t>
          </a:r>
          <a:r>
            <a:rPr lang="en-US" altLang="zh-CN" dirty="0" smtClean="0"/>
            <a:t>–</a:t>
          </a:r>
          <a:endParaRPr lang="zh-CN" altLang="en-US" dirty="0" smtClean="0"/>
        </a:p>
        <a:p>
          <a:r>
            <a:rPr lang="en-US" altLang="zh-CN" dirty="0" smtClean="0"/>
            <a:t>-</a:t>
          </a:r>
          <a:r>
            <a:rPr lang="zh-CN" altLang="en-US" dirty="0" smtClean="0"/>
            <a:t> 技能劳动 </a:t>
          </a:r>
          <a:r>
            <a:rPr lang="en-US" altLang="zh-CN" dirty="0" smtClean="0"/>
            <a:t>–</a:t>
          </a:r>
          <a:endParaRPr lang="zh-CN" altLang="en-US" dirty="0" smtClean="0"/>
        </a:p>
        <a:p>
          <a:r>
            <a:rPr lang="zh-CN" altLang="en-US" dirty="0" smtClean="0"/>
            <a:t>- 创新劳动 </a:t>
          </a:r>
          <a:r>
            <a:rPr lang="en-US" altLang="zh-CN" dirty="0" smtClean="0"/>
            <a:t>100%</a:t>
          </a:r>
          <a:r>
            <a:rPr lang="zh-CN" altLang="en-US" dirty="0" smtClean="0"/>
            <a:t> </a:t>
          </a:r>
          <a:endParaRPr lang="zh-CN" altLang="en-US" dirty="0"/>
        </a:p>
      </dgm:t>
    </dgm:pt>
    <dgm:pt modelId="{680E21C5-CE89-C544-B7F6-32A55C6101AE}" type="parTrans" cxnId="{CB8C7FE2-0FED-AD40-8435-45630373BF58}">
      <dgm:prSet/>
      <dgm:spPr/>
      <dgm:t>
        <a:bodyPr/>
        <a:lstStyle/>
        <a:p>
          <a:endParaRPr lang="zh-CN" altLang="en-US"/>
        </a:p>
      </dgm:t>
    </dgm:pt>
    <dgm:pt modelId="{3FE8F88E-264F-944C-B54F-21A3DFD15329}" type="sibTrans" cxnId="{CB8C7FE2-0FED-AD40-8435-45630373BF58}">
      <dgm:prSet/>
      <dgm:spPr/>
      <dgm:t>
        <a:bodyPr/>
        <a:lstStyle/>
        <a:p>
          <a:endParaRPr lang="zh-CN" altLang="en-US"/>
        </a:p>
      </dgm:t>
    </dgm:pt>
    <dgm:pt modelId="{7452A941-A0A8-3848-B786-3A1F399E03CA}" type="pres">
      <dgm:prSet presAssocID="{D5A3A14A-DAA1-6948-A26C-776791BF0F2D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68F6863C-728D-C640-878C-12E45150D265}" type="pres">
      <dgm:prSet presAssocID="{6078D4C0-FE36-3B45-9C7F-46ADE4223D7B}" presName="composite" presStyleCnt="0"/>
      <dgm:spPr/>
    </dgm:pt>
    <dgm:pt modelId="{9ED5B88B-DF84-F940-8376-98D4B296A39F}" type="pres">
      <dgm:prSet presAssocID="{6078D4C0-FE36-3B45-9C7F-46ADE4223D7B}" presName="LShape" presStyleLbl="alignNode1" presStyleIdx="0" presStyleCnt="5"/>
      <dgm:spPr/>
    </dgm:pt>
    <dgm:pt modelId="{34242115-D954-314B-A3FD-2EB04BC53849}" type="pres">
      <dgm:prSet presAssocID="{6078D4C0-FE36-3B45-9C7F-46ADE4223D7B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ABFE25-732B-994C-A72A-B1670CB44070}" type="pres">
      <dgm:prSet presAssocID="{6078D4C0-FE36-3B45-9C7F-46ADE4223D7B}" presName="Triangle" presStyleLbl="alignNode1" presStyleIdx="1" presStyleCnt="5"/>
      <dgm:spPr/>
    </dgm:pt>
    <dgm:pt modelId="{B8EBE323-801E-3F4F-A75F-8E251BE9DB98}" type="pres">
      <dgm:prSet presAssocID="{8F1EE389-A29E-3C42-93AC-169978813532}" presName="sibTrans" presStyleCnt="0"/>
      <dgm:spPr/>
    </dgm:pt>
    <dgm:pt modelId="{06F9C28D-7F4C-6E4C-A133-E899250FBB95}" type="pres">
      <dgm:prSet presAssocID="{8F1EE389-A29E-3C42-93AC-169978813532}" presName="space" presStyleCnt="0"/>
      <dgm:spPr/>
    </dgm:pt>
    <dgm:pt modelId="{7991C89C-1884-AC42-9599-904705A56E71}" type="pres">
      <dgm:prSet presAssocID="{7AD6CF1B-C410-A34B-A153-D2C78AB0DA21}" presName="composite" presStyleCnt="0"/>
      <dgm:spPr/>
    </dgm:pt>
    <dgm:pt modelId="{F3F64FBA-8937-7A4C-BF7D-EC8D88A246B2}" type="pres">
      <dgm:prSet presAssocID="{7AD6CF1B-C410-A34B-A153-D2C78AB0DA21}" presName="LShape" presStyleLbl="alignNode1" presStyleIdx="2" presStyleCnt="5"/>
      <dgm:spPr/>
    </dgm:pt>
    <dgm:pt modelId="{73071C73-7027-8B4F-946D-34EA37D5DD62}" type="pres">
      <dgm:prSet presAssocID="{7AD6CF1B-C410-A34B-A153-D2C78AB0DA21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8BA711-261D-F142-BEDD-A969A2662BE0}" type="pres">
      <dgm:prSet presAssocID="{7AD6CF1B-C410-A34B-A153-D2C78AB0DA21}" presName="Triangle" presStyleLbl="alignNode1" presStyleIdx="3" presStyleCnt="5"/>
      <dgm:spPr/>
    </dgm:pt>
    <dgm:pt modelId="{0A6DB57D-BEF1-DB47-836C-4A1EBE3766B5}" type="pres">
      <dgm:prSet presAssocID="{BDDD60FB-331A-4647-B981-441269E99D91}" presName="sibTrans" presStyleCnt="0"/>
      <dgm:spPr/>
    </dgm:pt>
    <dgm:pt modelId="{E33E0C1E-BDFE-EA49-9D22-8B33C975B74D}" type="pres">
      <dgm:prSet presAssocID="{BDDD60FB-331A-4647-B981-441269E99D91}" presName="space" presStyleCnt="0"/>
      <dgm:spPr/>
    </dgm:pt>
    <dgm:pt modelId="{2E9683C0-7268-374B-97DE-9B476E93A566}" type="pres">
      <dgm:prSet presAssocID="{3CB3E38F-48FE-2D4E-A2F4-A5E69DE4E74F}" presName="composite" presStyleCnt="0"/>
      <dgm:spPr/>
    </dgm:pt>
    <dgm:pt modelId="{025D5898-9337-4142-9C6B-D896449A7B58}" type="pres">
      <dgm:prSet presAssocID="{3CB3E38F-48FE-2D4E-A2F4-A5E69DE4E74F}" presName="LShape" presStyleLbl="alignNode1" presStyleIdx="4" presStyleCnt="5"/>
      <dgm:spPr/>
    </dgm:pt>
    <dgm:pt modelId="{D9DF35C6-50E7-2D46-A4C6-A9469738DF16}" type="pres">
      <dgm:prSet presAssocID="{3CB3E38F-48FE-2D4E-A2F4-A5E69DE4E74F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D30BEC-4AF2-864A-A1EA-65D8D344659C}" type="presOf" srcId="{6078D4C0-FE36-3B45-9C7F-46ADE4223D7B}" destId="{34242115-D954-314B-A3FD-2EB04BC53849}" srcOrd="0" destOrd="0" presId="urn:microsoft.com/office/officeart/2009/3/layout/StepUpProcess"/>
    <dgm:cxn modelId="{73AA5E30-4997-C644-87A7-487B7D06BC75}" srcId="{D5A3A14A-DAA1-6948-A26C-776791BF0F2D}" destId="{6078D4C0-FE36-3B45-9C7F-46ADE4223D7B}" srcOrd="0" destOrd="0" parTransId="{CE1E8AF1-FC1C-7243-8FC9-D536EF55A8C9}" sibTransId="{8F1EE389-A29E-3C42-93AC-169978813532}"/>
    <dgm:cxn modelId="{DAC634A0-94F7-A947-BF23-E85D191E7D5D}" type="presOf" srcId="{3CB3E38F-48FE-2D4E-A2F4-A5E69DE4E74F}" destId="{D9DF35C6-50E7-2D46-A4C6-A9469738DF16}" srcOrd="0" destOrd="0" presId="urn:microsoft.com/office/officeart/2009/3/layout/StepUpProcess"/>
    <dgm:cxn modelId="{6F894B4D-645A-054D-B953-9E33FC5F393C}" type="presOf" srcId="{7AD6CF1B-C410-A34B-A153-D2C78AB0DA21}" destId="{73071C73-7027-8B4F-946D-34EA37D5DD62}" srcOrd="0" destOrd="0" presId="urn:microsoft.com/office/officeart/2009/3/layout/StepUpProcess"/>
    <dgm:cxn modelId="{CB8C7FE2-0FED-AD40-8435-45630373BF58}" srcId="{D5A3A14A-DAA1-6948-A26C-776791BF0F2D}" destId="{3CB3E38F-48FE-2D4E-A2F4-A5E69DE4E74F}" srcOrd="2" destOrd="0" parTransId="{680E21C5-CE89-C544-B7F6-32A55C6101AE}" sibTransId="{3FE8F88E-264F-944C-B54F-21A3DFD15329}"/>
    <dgm:cxn modelId="{0E578439-CDE0-EE44-A4CD-4FA4AE060EED}" type="presOf" srcId="{D5A3A14A-DAA1-6948-A26C-776791BF0F2D}" destId="{7452A941-A0A8-3848-B786-3A1F399E03CA}" srcOrd="0" destOrd="0" presId="urn:microsoft.com/office/officeart/2009/3/layout/StepUpProcess"/>
    <dgm:cxn modelId="{1F234137-F163-5145-A5A4-E80F07814CD2}" srcId="{D5A3A14A-DAA1-6948-A26C-776791BF0F2D}" destId="{7AD6CF1B-C410-A34B-A153-D2C78AB0DA21}" srcOrd="1" destOrd="0" parTransId="{11ECBDC4-B4D0-1E44-849E-31EC37E8E750}" sibTransId="{BDDD60FB-331A-4647-B981-441269E99D91}"/>
    <dgm:cxn modelId="{236980DC-4BEC-E248-9450-962658053ED4}" type="presParOf" srcId="{7452A941-A0A8-3848-B786-3A1F399E03CA}" destId="{68F6863C-728D-C640-878C-12E45150D265}" srcOrd="0" destOrd="0" presId="urn:microsoft.com/office/officeart/2009/3/layout/StepUpProcess"/>
    <dgm:cxn modelId="{757D4D20-FB9D-C548-8B65-438FC2D83EA0}" type="presParOf" srcId="{68F6863C-728D-C640-878C-12E45150D265}" destId="{9ED5B88B-DF84-F940-8376-98D4B296A39F}" srcOrd="0" destOrd="0" presId="urn:microsoft.com/office/officeart/2009/3/layout/StepUpProcess"/>
    <dgm:cxn modelId="{5B2F9D61-E5D4-234A-B62A-43C7EE5B4843}" type="presParOf" srcId="{68F6863C-728D-C640-878C-12E45150D265}" destId="{34242115-D954-314B-A3FD-2EB04BC53849}" srcOrd="1" destOrd="0" presId="urn:microsoft.com/office/officeart/2009/3/layout/StepUpProcess"/>
    <dgm:cxn modelId="{71113EAE-B5A4-7E47-AC50-D7AD7C33C640}" type="presParOf" srcId="{68F6863C-728D-C640-878C-12E45150D265}" destId="{01ABFE25-732B-994C-A72A-B1670CB44070}" srcOrd="2" destOrd="0" presId="urn:microsoft.com/office/officeart/2009/3/layout/StepUpProcess"/>
    <dgm:cxn modelId="{7CE4F57F-214D-0344-B282-582FDDF5A374}" type="presParOf" srcId="{7452A941-A0A8-3848-B786-3A1F399E03CA}" destId="{B8EBE323-801E-3F4F-A75F-8E251BE9DB98}" srcOrd="1" destOrd="0" presId="urn:microsoft.com/office/officeart/2009/3/layout/StepUpProcess"/>
    <dgm:cxn modelId="{0CE3A789-B070-CC4F-885C-A033566E8387}" type="presParOf" srcId="{B8EBE323-801E-3F4F-A75F-8E251BE9DB98}" destId="{06F9C28D-7F4C-6E4C-A133-E899250FBB95}" srcOrd="0" destOrd="0" presId="urn:microsoft.com/office/officeart/2009/3/layout/StepUpProcess"/>
    <dgm:cxn modelId="{3EF31428-FEC8-FD44-8187-609B3BCA1F89}" type="presParOf" srcId="{7452A941-A0A8-3848-B786-3A1F399E03CA}" destId="{7991C89C-1884-AC42-9599-904705A56E71}" srcOrd="2" destOrd="0" presId="urn:microsoft.com/office/officeart/2009/3/layout/StepUpProcess"/>
    <dgm:cxn modelId="{C1EBFEF1-D9C6-2645-890D-97D35B19A2F4}" type="presParOf" srcId="{7991C89C-1884-AC42-9599-904705A56E71}" destId="{F3F64FBA-8937-7A4C-BF7D-EC8D88A246B2}" srcOrd="0" destOrd="0" presId="urn:microsoft.com/office/officeart/2009/3/layout/StepUpProcess"/>
    <dgm:cxn modelId="{BA22FAC3-8C4A-AC4F-BD65-F3B2046D3ED3}" type="presParOf" srcId="{7991C89C-1884-AC42-9599-904705A56E71}" destId="{73071C73-7027-8B4F-946D-34EA37D5DD62}" srcOrd="1" destOrd="0" presId="urn:microsoft.com/office/officeart/2009/3/layout/StepUpProcess"/>
    <dgm:cxn modelId="{A8F33FCE-0578-BC47-8D97-BF9E906A5814}" type="presParOf" srcId="{7991C89C-1884-AC42-9599-904705A56E71}" destId="{B68BA711-261D-F142-BEDD-A969A2662BE0}" srcOrd="2" destOrd="0" presId="urn:microsoft.com/office/officeart/2009/3/layout/StepUpProcess"/>
    <dgm:cxn modelId="{E564ABF5-DEA4-C044-B5CE-1871FB4F2899}" type="presParOf" srcId="{7452A941-A0A8-3848-B786-3A1F399E03CA}" destId="{0A6DB57D-BEF1-DB47-836C-4A1EBE3766B5}" srcOrd="3" destOrd="0" presId="urn:microsoft.com/office/officeart/2009/3/layout/StepUpProcess"/>
    <dgm:cxn modelId="{1DDA2938-6877-5842-8B61-A8FF6647E443}" type="presParOf" srcId="{0A6DB57D-BEF1-DB47-836C-4A1EBE3766B5}" destId="{E33E0C1E-BDFE-EA49-9D22-8B33C975B74D}" srcOrd="0" destOrd="0" presId="urn:microsoft.com/office/officeart/2009/3/layout/StepUpProcess"/>
    <dgm:cxn modelId="{9874ADB2-0BC0-D546-BB81-E4571F18BA8A}" type="presParOf" srcId="{7452A941-A0A8-3848-B786-3A1F399E03CA}" destId="{2E9683C0-7268-374B-97DE-9B476E93A566}" srcOrd="4" destOrd="0" presId="urn:microsoft.com/office/officeart/2009/3/layout/StepUpProcess"/>
    <dgm:cxn modelId="{92FD22F9-6B22-314C-BA53-53864F44A0E7}" type="presParOf" srcId="{2E9683C0-7268-374B-97DE-9B476E93A566}" destId="{025D5898-9337-4142-9C6B-D896449A7B58}" srcOrd="0" destOrd="0" presId="urn:microsoft.com/office/officeart/2009/3/layout/StepUpProcess"/>
    <dgm:cxn modelId="{B1DEE3E1-897C-9941-A374-C1F67E687150}" type="presParOf" srcId="{2E9683C0-7268-374B-97DE-9B476E93A566}" destId="{D9DF35C6-50E7-2D46-A4C6-A9469738DF1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4EE3-ABC4-CB4B-88ED-81BCE5C7B3C8}">
      <dsp:nvSpPr>
        <dsp:cNvPr id="0" name=""/>
        <dsp:cNvSpPr/>
      </dsp:nvSpPr>
      <dsp:spPr>
        <a:xfrm>
          <a:off x="3507904" y="1944628"/>
          <a:ext cx="2353102" cy="196817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/>
        </a:p>
      </dsp:txBody>
      <dsp:txXfrm>
        <a:off x="3852508" y="2232861"/>
        <a:ext cx="1663894" cy="1391711"/>
      </dsp:txXfrm>
    </dsp:sp>
    <dsp:sp modelId="{6ACDC10D-1289-FA4E-999F-9ECFAC15C884}">
      <dsp:nvSpPr>
        <dsp:cNvPr id="0" name=""/>
        <dsp:cNvSpPr/>
      </dsp:nvSpPr>
      <dsp:spPr>
        <a:xfrm rot="16223274">
          <a:off x="4589973" y="1492755"/>
          <a:ext cx="204827" cy="5289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620489" y="1629260"/>
        <a:ext cx="143379" cy="317348"/>
      </dsp:txXfrm>
    </dsp:sp>
    <dsp:sp modelId="{B38A66A1-B1FB-DB46-A39B-5AAFCE2E28BD}">
      <dsp:nvSpPr>
        <dsp:cNvPr id="0" name=""/>
        <dsp:cNvSpPr/>
      </dsp:nvSpPr>
      <dsp:spPr>
        <a:xfrm>
          <a:off x="3921187" y="2578"/>
          <a:ext cx="1555625" cy="15556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设计创新</a:t>
          </a:r>
          <a:endParaRPr lang="zh-CN" altLang="en-US" sz="3200" kern="1200" dirty="0"/>
        </a:p>
      </dsp:txBody>
      <dsp:txXfrm>
        <a:off x="4149003" y="230394"/>
        <a:ext cx="1099993" cy="1099993"/>
      </dsp:txXfrm>
    </dsp:sp>
    <dsp:sp modelId="{23E1CAFB-F84B-0449-90BC-7F53F6D69594}">
      <dsp:nvSpPr>
        <dsp:cNvPr id="0" name=""/>
        <dsp:cNvSpPr/>
      </dsp:nvSpPr>
      <dsp:spPr>
        <a:xfrm rot="45553">
          <a:off x="5913162" y="2681378"/>
          <a:ext cx="126028" cy="5289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913164" y="2786910"/>
        <a:ext cx="88220" cy="317348"/>
      </dsp:txXfrm>
    </dsp:sp>
    <dsp:sp modelId="{1A2D0E7A-016B-E84C-86E5-E7BE5F805A25}">
      <dsp:nvSpPr>
        <dsp:cNvPr id="0" name=""/>
        <dsp:cNvSpPr/>
      </dsp:nvSpPr>
      <dsp:spPr>
        <a:xfrm>
          <a:off x="6098558" y="2179950"/>
          <a:ext cx="1555625" cy="15556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生产</a:t>
          </a:r>
          <a:endParaRPr lang="zh-CN" altLang="en-US" sz="3200" kern="1200" dirty="0"/>
        </a:p>
      </dsp:txBody>
      <dsp:txXfrm>
        <a:off x="6326374" y="2407766"/>
        <a:ext cx="1099993" cy="1099993"/>
      </dsp:txXfrm>
    </dsp:sp>
    <dsp:sp modelId="{8665D1F0-9CC6-884F-BD91-D515D3A00B4A}">
      <dsp:nvSpPr>
        <dsp:cNvPr id="0" name=""/>
        <dsp:cNvSpPr/>
      </dsp:nvSpPr>
      <dsp:spPr>
        <a:xfrm rot="5377338">
          <a:off x="4574555" y="3863940"/>
          <a:ext cx="235615" cy="5289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609664" y="3934381"/>
        <a:ext cx="164931" cy="317348"/>
      </dsp:txXfrm>
    </dsp:sp>
    <dsp:sp modelId="{2F017642-6559-C540-8B12-E08DB583BC2C}">
      <dsp:nvSpPr>
        <dsp:cNvPr id="0" name=""/>
        <dsp:cNvSpPr/>
      </dsp:nvSpPr>
      <dsp:spPr>
        <a:xfrm>
          <a:off x="3921187" y="4357322"/>
          <a:ext cx="1555625" cy="15556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销售</a:t>
          </a:r>
          <a:endParaRPr lang="zh-CN" altLang="en-US" sz="3200" kern="1200" dirty="0"/>
        </a:p>
      </dsp:txBody>
      <dsp:txXfrm>
        <a:off x="4149003" y="4585138"/>
        <a:ext cx="1099993" cy="1099993"/>
      </dsp:txXfrm>
    </dsp:sp>
    <dsp:sp modelId="{483C6881-BDE2-164F-B28C-9017BC4EB243}">
      <dsp:nvSpPr>
        <dsp:cNvPr id="0" name=""/>
        <dsp:cNvSpPr/>
      </dsp:nvSpPr>
      <dsp:spPr>
        <a:xfrm rot="10753835">
          <a:off x="3351537" y="2681418"/>
          <a:ext cx="110612" cy="52891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3384720" y="2786977"/>
        <a:ext cx="77428" cy="317348"/>
      </dsp:txXfrm>
    </dsp:sp>
    <dsp:sp modelId="{3E45FF4B-F9FB-0241-9374-BBC509922F15}">
      <dsp:nvSpPr>
        <dsp:cNvPr id="0" name=""/>
        <dsp:cNvSpPr/>
      </dsp:nvSpPr>
      <dsp:spPr>
        <a:xfrm>
          <a:off x="1743815" y="2179950"/>
          <a:ext cx="1555625" cy="15556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使用</a:t>
          </a:r>
          <a:endParaRPr lang="zh-CN" altLang="en-US" sz="3200" kern="1200" dirty="0"/>
        </a:p>
      </dsp:txBody>
      <dsp:txXfrm>
        <a:off x="1971631" y="2407766"/>
        <a:ext cx="1099993" cy="1099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5B88B-DF84-F940-8376-98D4B296A39F}">
      <dsp:nvSpPr>
        <dsp:cNvPr id="0" name=""/>
        <dsp:cNvSpPr/>
      </dsp:nvSpPr>
      <dsp:spPr>
        <a:xfrm rot="5400000">
          <a:off x="525067" y="1858261"/>
          <a:ext cx="1568445" cy="260985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242115-D954-314B-A3FD-2EB04BC53849}">
      <dsp:nvSpPr>
        <dsp:cNvPr id="0" name=""/>
        <dsp:cNvSpPr/>
      </dsp:nvSpPr>
      <dsp:spPr>
        <a:xfrm>
          <a:off x="263255" y="2638046"/>
          <a:ext cx="2356194" cy="2065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rgbClr val="000090"/>
              </a:solidFill>
            </a:rPr>
            <a:t>农业社会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-</a:t>
          </a:r>
          <a:r>
            <a:rPr lang="zh-CN" altLang="en-US" sz="2300" kern="1200" dirty="0" smtClean="0"/>
            <a:t> 体力劳动 </a:t>
          </a:r>
          <a:r>
            <a:rPr lang="en-US" altLang="zh-CN" sz="2300" kern="1200" dirty="0" smtClean="0"/>
            <a:t>90%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技能劳动 </a:t>
          </a:r>
          <a:r>
            <a:rPr lang="en-US" altLang="zh-CN" sz="2300" kern="1200" dirty="0" smtClean="0"/>
            <a:t>9%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创新劳动 </a:t>
          </a:r>
          <a:r>
            <a:rPr lang="en-US" altLang="zh-CN" sz="2300" kern="1200" dirty="0" smtClean="0"/>
            <a:t>1%</a:t>
          </a:r>
          <a:endParaRPr lang="zh-CN" altLang="en-US" sz="2300" kern="1200" dirty="0"/>
        </a:p>
      </dsp:txBody>
      <dsp:txXfrm>
        <a:off x="263255" y="2638046"/>
        <a:ext cx="2356194" cy="2065342"/>
      </dsp:txXfrm>
    </dsp:sp>
    <dsp:sp modelId="{01ABFE25-732B-994C-A72A-B1670CB44070}">
      <dsp:nvSpPr>
        <dsp:cNvPr id="0" name=""/>
        <dsp:cNvSpPr/>
      </dsp:nvSpPr>
      <dsp:spPr>
        <a:xfrm>
          <a:off x="2174884" y="1666121"/>
          <a:ext cx="444564" cy="4445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F64FBA-8937-7A4C-BF7D-EC8D88A246B2}">
      <dsp:nvSpPr>
        <dsp:cNvPr id="0" name=""/>
        <dsp:cNvSpPr/>
      </dsp:nvSpPr>
      <dsp:spPr>
        <a:xfrm rot="5400000">
          <a:off x="3409509" y="1144503"/>
          <a:ext cx="1568445" cy="260985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71C73-7027-8B4F-946D-34EA37D5DD62}">
      <dsp:nvSpPr>
        <dsp:cNvPr id="0" name=""/>
        <dsp:cNvSpPr/>
      </dsp:nvSpPr>
      <dsp:spPr>
        <a:xfrm>
          <a:off x="3147697" y="1924288"/>
          <a:ext cx="2356194" cy="2065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rgbClr val="000090"/>
              </a:solidFill>
            </a:rPr>
            <a:t>工业社会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体力劳动 </a:t>
          </a:r>
          <a:r>
            <a:rPr lang="en-US" altLang="zh-CN" sz="2300" kern="1200" dirty="0" smtClean="0"/>
            <a:t>–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技能劳动 </a:t>
          </a:r>
          <a:r>
            <a:rPr lang="en-US" altLang="zh-CN" sz="2300" kern="1200" dirty="0" smtClean="0"/>
            <a:t>90%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创新劳动 </a:t>
          </a:r>
          <a:r>
            <a:rPr lang="en-US" altLang="zh-CN" sz="2300" kern="1200" dirty="0" smtClean="0"/>
            <a:t>10%</a:t>
          </a:r>
          <a:endParaRPr lang="zh-CN" altLang="en-US" sz="2300" kern="1200" dirty="0"/>
        </a:p>
      </dsp:txBody>
      <dsp:txXfrm>
        <a:off x="3147697" y="1924288"/>
        <a:ext cx="2356194" cy="2065342"/>
      </dsp:txXfrm>
    </dsp:sp>
    <dsp:sp modelId="{B68BA711-261D-F142-BEDD-A969A2662BE0}">
      <dsp:nvSpPr>
        <dsp:cNvPr id="0" name=""/>
        <dsp:cNvSpPr/>
      </dsp:nvSpPr>
      <dsp:spPr>
        <a:xfrm>
          <a:off x="5059326" y="952363"/>
          <a:ext cx="444564" cy="444564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5D5898-9337-4142-9C6B-D896449A7B58}">
      <dsp:nvSpPr>
        <dsp:cNvPr id="0" name=""/>
        <dsp:cNvSpPr/>
      </dsp:nvSpPr>
      <dsp:spPr>
        <a:xfrm rot="5400000">
          <a:off x="6293951" y="430745"/>
          <a:ext cx="1568445" cy="260985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DF35C6-50E7-2D46-A4C6-A9469738DF16}">
      <dsp:nvSpPr>
        <dsp:cNvPr id="0" name=""/>
        <dsp:cNvSpPr/>
      </dsp:nvSpPr>
      <dsp:spPr>
        <a:xfrm>
          <a:off x="6032139" y="1210530"/>
          <a:ext cx="2356194" cy="2065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solidFill>
                <a:srgbClr val="000090"/>
              </a:solidFill>
            </a:rPr>
            <a:t>智能社会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体力劳动 </a:t>
          </a:r>
          <a:r>
            <a:rPr lang="en-US" altLang="zh-CN" sz="2300" kern="1200" dirty="0" smtClean="0"/>
            <a:t>–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-</a:t>
          </a:r>
          <a:r>
            <a:rPr lang="zh-CN" altLang="en-US" sz="2300" kern="1200" dirty="0" smtClean="0"/>
            <a:t> 技能劳动 </a:t>
          </a:r>
          <a:r>
            <a:rPr lang="en-US" altLang="zh-CN" sz="2300" kern="1200" dirty="0" smtClean="0"/>
            <a:t>–</a:t>
          </a:r>
          <a:endParaRPr lang="zh-CN" altLang="en-US" sz="2300" kern="1200" dirty="0" smtClean="0"/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- 创新劳动 </a:t>
          </a:r>
          <a:r>
            <a:rPr lang="en-US" altLang="zh-CN" sz="2300" kern="1200" dirty="0" smtClean="0"/>
            <a:t>100%</a:t>
          </a:r>
          <a:r>
            <a:rPr lang="zh-CN" altLang="en-US" sz="2300" kern="1200" dirty="0" smtClean="0"/>
            <a:t> </a:t>
          </a:r>
          <a:endParaRPr lang="zh-CN" altLang="en-US" sz="2300" kern="1200" dirty="0"/>
        </a:p>
      </dsp:txBody>
      <dsp:txXfrm>
        <a:off x="6032139" y="1210530"/>
        <a:ext cx="2356194" cy="2065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E5AA88-A394-6A49-B347-A5454439716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E86BB-CC42-7F4C-B0C3-90AEF30275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48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跟人比较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91856-723E-F840-8E07-215F330C18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FE697CBA-4228-B044-ABBC-F36876AA231A}" type="datetimeFigureOut">
              <a:rPr kumimoji="1" lang="zh-CN" altLang="en-US" smtClean="0"/>
              <a:t>17/6/1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44C51E8-53E8-EC44-83F8-989FB687307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1289371" cy="727635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1041" y="1759044"/>
            <a:ext cx="9647308" cy="914187"/>
          </a:xfrm>
        </p:spPr>
        <p:txBody>
          <a:bodyPr/>
          <a:lstStyle/>
          <a:p>
            <a:r>
              <a:rPr kumimoji="1" lang="zh-CN" altLang="en-US" sz="6000" dirty="0" smtClean="0"/>
              <a:t>人工智能前沿与产业发展</a:t>
            </a:r>
            <a:endParaRPr kumimoji="1"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888570" y="3222191"/>
            <a:ext cx="6400800" cy="1752600"/>
          </a:xfrm>
        </p:spPr>
        <p:txBody>
          <a:bodyPr>
            <a:normAutofit/>
          </a:bodyPr>
          <a:lstStyle/>
          <a:p>
            <a:endParaRPr kumimoji="1" lang="en-US" altLang="zh-CN" dirty="0" smtClean="0">
              <a:solidFill>
                <a:srgbClr val="F79646"/>
              </a:solidFill>
            </a:endParaRPr>
          </a:p>
          <a:p>
            <a:endParaRPr kumimoji="1" lang="en-US" altLang="zh-CN" dirty="0">
              <a:solidFill>
                <a:srgbClr val="F79646"/>
              </a:solidFill>
            </a:endParaRPr>
          </a:p>
          <a:p>
            <a:r>
              <a:rPr kumimoji="1" lang="zh-CN" altLang="en-US" sz="2800" b="1" dirty="0" smtClean="0">
                <a:solidFill>
                  <a:schemeClr val="tx2"/>
                </a:solidFill>
              </a:rPr>
              <a:t>雷鸣</a:t>
            </a:r>
            <a:endParaRPr kumimoji="1" lang="zh-CN" altLang="en-US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5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5537" b="5537"/>
          <a:stretch>
            <a:fillRect/>
          </a:stretch>
        </p:blipFill>
        <p:spPr>
          <a:xfrm>
            <a:off x="1686843" y="3243501"/>
            <a:ext cx="5546141" cy="3286602"/>
          </a:xfrm>
        </p:spPr>
      </p:pic>
      <p:sp>
        <p:nvSpPr>
          <p:cNvPr id="7" name="文本框 6"/>
          <p:cNvSpPr txBox="1"/>
          <p:nvPr/>
        </p:nvSpPr>
        <p:spPr>
          <a:xfrm>
            <a:off x="254000" y="565549"/>
            <a:ext cx="87563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Success </a:t>
            </a:r>
            <a:r>
              <a:rPr kumimoji="1" lang="en-US" altLang="zh-CN" sz="3200" dirty="0">
                <a:solidFill>
                  <a:srgbClr val="FF0000"/>
                </a:solidFill>
              </a:rPr>
              <a:t>in creating AI, could be the biggest event in the history of our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civilization.</a:t>
            </a:r>
          </a:p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人工智能的产生，可能是人类历史上最重大事情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  <a:p>
            <a:endParaRPr kumimoji="1" lang="en-US" altLang="zh-CN" dirty="0"/>
          </a:p>
          <a:p>
            <a:r>
              <a:rPr kumimoji="1" lang="zh-CN" altLang="zh-CN" dirty="0" smtClean="0"/>
              <a:t>-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Hawking, Oct. 19, 2016 in Cambridge University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4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0316" y="3169701"/>
            <a:ext cx="887663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dirty="0" smtClean="0"/>
              <a:t>至今对人类历史影响最大是什么？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6687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566" y="355950"/>
            <a:ext cx="11559625" cy="6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屏幕快照 2016-10-27 下午1.37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3" b="12963"/>
          <a:stretch>
            <a:fillRect/>
          </a:stretch>
        </p:blipFill>
        <p:spPr>
          <a:xfrm>
            <a:off x="1286170" y="2756072"/>
            <a:ext cx="6103298" cy="3616770"/>
          </a:xfrm>
        </p:spPr>
      </p:pic>
      <p:sp>
        <p:nvSpPr>
          <p:cNvPr id="11" name="文本框 10"/>
          <p:cNvSpPr txBox="1"/>
          <p:nvPr/>
        </p:nvSpPr>
        <p:spPr>
          <a:xfrm>
            <a:off x="418012" y="755524"/>
            <a:ext cx="823161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</a:rPr>
              <a:t>The Industrial Revolution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represents </a:t>
            </a:r>
            <a:r>
              <a:rPr kumimoji="1" lang="en-US" altLang="zh-CN" sz="2800" dirty="0">
                <a:solidFill>
                  <a:srgbClr val="FF0000"/>
                </a:solidFill>
              </a:rPr>
              <a:t>the</a:t>
            </a:r>
            <a:r>
              <a:rPr kumimoji="1" lang="zh-CN" altLang="en-US" sz="2800" dirty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single great event of world economic history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.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工业革命是世界经济史上唯一的重大事件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endParaRPr kumimoji="1" lang="en-US" altLang="zh-CN" sz="2000" dirty="0" smtClean="0"/>
          </a:p>
          <a:p>
            <a:r>
              <a:rPr kumimoji="1" lang="zh-CN" altLang="zh-CN" sz="2000" dirty="0" smtClean="0"/>
              <a:t>-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Gregory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Clark,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Prof.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University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of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California</a:t>
            </a:r>
            <a:endParaRPr kumimoji="1"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977496" y="6052437"/>
            <a:ext cx="523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全球人均收入按照年代的数值图</a:t>
            </a:r>
            <a:endParaRPr kumimoji="1" lang="en-US" altLang="zh-CN" dirty="0" smtClean="0"/>
          </a:p>
          <a:p>
            <a:r>
              <a:rPr kumimoji="1" lang="zh-CN" altLang="en-US" dirty="0" smtClean="0"/>
              <a:t>来源：</a:t>
            </a:r>
            <a:r>
              <a:rPr kumimoji="1" lang="en-US" altLang="zh-CN" dirty="0" smtClean="0"/>
              <a:t>The Industrial Revolution by Gregory Clark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75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0316" y="3169701"/>
            <a:ext cx="887663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dirty="0" smtClean="0"/>
              <a:t>什么是社会进步的根源？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172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002" b="1002"/>
          <a:stretch>
            <a:fillRect/>
          </a:stretch>
        </p:blipFill>
        <p:spPr>
          <a:xfrm>
            <a:off x="1112325" y="1989651"/>
            <a:ext cx="2827324" cy="167545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999" y="1989651"/>
            <a:ext cx="2745058" cy="167545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63183" y="96450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0000"/>
                </a:solidFill>
              </a:rPr>
              <a:t>农业社会</a:t>
            </a:r>
            <a:endParaRPr kumimoji="1"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57315" y="964500"/>
            <a:ext cx="2454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dirty="0" smtClean="0">
                <a:solidFill>
                  <a:srgbClr val="FF0000"/>
                </a:solidFill>
              </a:rPr>
              <a:t>工业社会</a:t>
            </a:r>
            <a:endParaRPr kumimoji="1"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67998" y="4002677"/>
            <a:ext cx="1561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1</a:t>
            </a:r>
            <a:r>
              <a:rPr kumimoji="1" lang="zh-CN" altLang="en-US" sz="2800" dirty="0" smtClean="0"/>
              <a:t>亩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人天</a:t>
            </a:r>
            <a:endParaRPr kumimoji="1"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615554" y="4010402"/>
            <a:ext cx="1960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100</a:t>
            </a:r>
            <a:r>
              <a:rPr kumimoji="1" lang="zh-CN" altLang="en-US" sz="2800" dirty="0" smtClean="0"/>
              <a:t>亩</a:t>
            </a:r>
            <a:r>
              <a:rPr kumimoji="1" lang="en-US" altLang="zh-CN" sz="2800" dirty="0" smtClean="0"/>
              <a:t>/</a:t>
            </a:r>
            <a:r>
              <a:rPr kumimoji="1" lang="zh-CN" altLang="en-US" sz="2800" dirty="0" smtClean="0"/>
              <a:t>人天</a:t>
            </a:r>
            <a:endParaRPr kumimoji="1" lang="zh-CN" altLang="en-US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229343" y="518694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 smtClean="0">
                <a:solidFill>
                  <a:srgbClr val="FF0000"/>
                </a:solidFill>
              </a:rPr>
              <a:t>收割机！</a:t>
            </a:r>
            <a:endParaRPr kumimoji="1" lang="zh-CN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665380504"/>
              </p:ext>
            </p:extLst>
          </p:nvPr>
        </p:nvGraphicFramePr>
        <p:xfrm>
          <a:off x="-254000" y="835525"/>
          <a:ext cx="9398000" cy="591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左箭头标注 5"/>
          <p:cNvSpPr/>
          <p:nvPr/>
        </p:nvSpPr>
        <p:spPr>
          <a:xfrm>
            <a:off x="5561262" y="1056105"/>
            <a:ext cx="3080585" cy="1149684"/>
          </a:xfrm>
          <a:prstGeom prst="leftArrow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3600" dirty="0" smtClean="0">
                <a:solidFill>
                  <a:srgbClr val="FF0000"/>
                </a:solidFill>
              </a:rPr>
              <a:t>创新是根源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8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0316" y="3169701"/>
            <a:ext cx="887663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dirty="0" smtClean="0"/>
              <a:t>产业革命产生更多的创新劳动者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1687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45187"/>
              </p:ext>
            </p:extLst>
          </p:nvPr>
        </p:nvGraphicFramePr>
        <p:xfrm>
          <a:off x="294105" y="989263"/>
          <a:ext cx="8392695" cy="5654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98841" y="188494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工业革命：</a:t>
            </a:r>
            <a:endParaRPr kumimoji="1" lang="en-US" altLang="zh-CN" sz="2000" dirty="0" smtClean="0">
              <a:solidFill>
                <a:srgbClr val="FF0000"/>
              </a:solidFill>
            </a:endParaRPr>
          </a:p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能源</a:t>
            </a:r>
            <a:r>
              <a:rPr kumimoji="1" lang="zh-CN" altLang="zh-CN" sz="2000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机械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45241" y="1177061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智能革命：</a:t>
            </a:r>
            <a:endParaRPr kumimoji="1" lang="en-US" altLang="zh-CN" sz="2000" dirty="0" smtClean="0">
              <a:solidFill>
                <a:srgbClr val="FF0000"/>
              </a:solidFill>
            </a:endParaRPr>
          </a:p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数据</a:t>
            </a:r>
            <a:r>
              <a:rPr kumimoji="1" lang="zh-CN" altLang="zh-CN" sz="2000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智能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40769"/>
            <a:ext cx="8229600" cy="990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创新的提速会再次加速社会的发展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77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7941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4800" dirty="0" smtClean="0"/>
              <a:t>Part I</a:t>
            </a:r>
            <a:br>
              <a:rPr kumimoji="1" lang="en-US" altLang="zh-CN" sz="4800" dirty="0" smtClean="0"/>
            </a:br>
            <a:r>
              <a:rPr kumimoji="1" lang="en-US" altLang="zh-CN" sz="4800" dirty="0" smtClean="0"/>
              <a:t/>
            </a:r>
            <a:br>
              <a:rPr kumimoji="1" lang="en-US" altLang="zh-CN" sz="4800" dirty="0" smtClean="0"/>
            </a:br>
            <a:r>
              <a:rPr kumimoji="1" lang="zh-CN" altLang="en-US" sz="4800" dirty="0" smtClean="0"/>
              <a:t>人工智能对人类的影响有多大？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626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094948"/>
              </p:ext>
            </p:extLst>
          </p:nvPr>
        </p:nvGraphicFramePr>
        <p:xfrm>
          <a:off x="566000" y="786926"/>
          <a:ext cx="7937799" cy="4997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21706" y="2167501"/>
            <a:ext cx="461665" cy="206815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kumimoji="1" lang="en-US" altLang="zh-CN" dirty="0" smtClean="0"/>
              <a:t>Income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Person</a:t>
            </a:r>
            <a:endParaRPr kumimoji="1" lang="zh-CN" altLang="en-US" dirty="0"/>
          </a:p>
        </p:txBody>
      </p:sp>
      <p:sp>
        <p:nvSpPr>
          <p:cNvPr id="12" name="圆角矩形标注 11"/>
          <p:cNvSpPr/>
          <p:nvPr/>
        </p:nvSpPr>
        <p:spPr>
          <a:xfrm>
            <a:off x="4182875" y="4997677"/>
            <a:ext cx="1187219" cy="538423"/>
          </a:xfrm>
          <a:prstGeom prst="wedgeRoundRectCallout">
            <a:avLst/>
          </a:prstGeom>
          <a:noFill/>
          <a:ln>
            <a:solidFill>
              <a:schemeClr val="dk1">
                <a:alpha val="52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 smtClean="0"/>
              <a:t>工业革命</a:t>
            </a:r>
            <a:endParaRPr kumimoji="1" lang="zh-CN" altLang="en-US" dirty="0"/>
          </a:p>
        </p:txBody>
      </p:sp>
      <p:sp>
        <p:nvSpPr>
          <p:cNvPr id="13" name="圆角矩形标注 12"/>
          <p:cNvSpPr/>
          <p:nvPr/>
        </p:nvSpPr>
        <p:spPr>
          <a:xfrm>
            <a:off x="6875371" y="4611654"/>
            <a:ext cx="1187219" cy="538423"/>
          </a:xfrm>
          <a:prstGeom prst="wedgeRoundRectCallout">
            <a:avLst/>
          </a:prstGeom>
          <a:noFill/>
          <a:ln>
            <a:solidFill>
              <a:schemeClr val="dk1">
                <a:alpha val="52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dirty="0" smtClean="0"/>
              <a:t>智能革命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966340" y="5922661"/>
            <a:ext cx="356165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4527997" y="5922661"/>
            <a:ext cx="278858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7316580" y="5922661"/>
            <a:ext cx="107678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808437" y="60003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几千年的发展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245850" y="6000304"/>
            <a:ext cx="126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200</a:t>
            </a:r>
            <a:r>
              <a:rPr kumimoji="1" lang="zh-CN" altLang="en-US" dirty="0" smtClean="0"/>
              <a:t>年左右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523654" y="60003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未来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2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7941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4800" dirty="0" smtClean="0"/>
              <a:t>Part II</a:t>
            </a:r>
            <a:br>
              <a:rPr kumimoji="1" lang="en-US" altLang="zh-CN" sz="4800" dirty="0" smtClean="0"/>
            </a:br>
            <a:r>
              <a:rPr kumimoji="1" lang="en-US" altLang="zh-CN" sz="4800" dirty="0" smtClean="0"/>
              <a:t/>
            </a:r>
            <a:br>
              <a:rPr kumimoji="1" lang="en-US" altLang="zh-CN" sz="4800" dirty="0" smtClean="0"/>
            </a:br>
            <a:r>
              <a:rPr kumimoji="1" lang="zh-CN" altLang="en-US" sz="4800" dirty="0" smtClean="0"/>
              <a:t>为什么是现在？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189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人工智能发展的必要条件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38" y="1524000"/>
            <a:ext cx="3083559" cy="2189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798" y="1523999"/>
            <a:ext cx="3892138" cy="21893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59719"/>
            <a:ext cx="3432572" cy="299828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25415" y="38918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数据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186581" y="40026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运算能力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091632" y="62535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533816" y="4693902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数据和运算能力的提升</a:t>
            </a:r>
          </a:p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导致人工智能爆发！</a:t>
            </a:r>
            <a:endParaRPr kumimoji="1" lang="en-US" altLang="zh-CN" sz="3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216" y="2214325"/>
            <a:ext cx="5727700" cy="381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14325"/>
            <a:ext cx="1625600" cy="1625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7" y="4055051"/>
            <a:ext cx="2413000" cy="24130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电脑和网络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人类数据每年增长</a:t>
            </a:r>
            <a:r>
              <a:rPr kumimoji="1" lang="en-US" altLang="zh-CN" dirty="0" smtClean="0"/>
              <a:t>50%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491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摩尔定律 </a:t>
            </a:r>
            <a:r>
              <a:rPr kumimoji="1" lang="en-US" altLang="zh-CN" dirty="0" smtClean="0"/>
              <a:t>– </a:t>
            </a:r>
            <a:r>
              <a:rPr kumimoji="1" lang="zh-CN" altLang="en-US" dirty="0" smtClean="0"/>
              <a:t>运算能力每</a:t>
            </a:r>
            <a:r>
              <a:rPr kumimoji="1" lang="en-US" altLang="zh-CN" dirty="0" smtClean="0"/>
              <a:t>1.5-2</a:t>
            </a:r>
            <a:r>
              <a:rPr kumimoji="1" lang="zh-CN" altLang="en-US" dirty="0" smtClean="0"/>
              <a:t>年翻番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977" y="1524000"/>
            <a:ext cx="3911823" cy="2700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479" y="4369276"/>
            <a:ext cx="2769069" cy="207680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3095" y="1832550"/>
            <a:ext cx="355309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zh-CN" sz="2400" dirty="0" smtClean="0"/>
              <a:t>2020</a:t>
            </a:r>
            <a:r>
              <a:rPr kumimoji="1" lang="zh-CN" altLang="en-US" sz="2400" dirty="0" smtClean="0"/>
              <a:t>年：</a:t>
            </a:r>
            <a:r>
              <a:rPr kumimoji="1" lang="en-US" altLang="zh-CN" sz="2400" dirty="0" smtClean="0"/>
              <a:t>1000</a:t>
            </a:r>
            <a:r>
              <a:rPr kumimoji="1" lang="zh-CN" altLang="en-US" sz="2400" dirty="0" smtClean="0"/>
              <a:t>美金的计算机可以达到人脑的运算能力</a:t>
            </a:r>
            <a:endParaRPr kumimoji="1" lang="en-US" altLang="zh-CN" sz="2400" dirty="0"/>
          </a:p>
          <a:p>
            <a:pPr marL="285750" indent="-285750">
              <a:buFontTx/>
              <a:buChar char="-"/>
            </a:pPr>
            <a:endParaRPr kumimoji="1" lang="en-US" altLang="zh-CN" sz="2400" dirty="0" smtClean="0"/>
          </a:p>
          <a:p>
            <a:pPr marL="285750" indent="-285750">
              <a:buFontTx/>
              <a:buChar char="-"/>
            </a:pPr>
            <a:r>
              <a:rPr kumimoji="1" lang="en-US" altLang="zh-CN" sz="2400" dirty="0" smtClean="0"/>
              <a:t>2050</a:t>
            </a:r>
            <a:r>
              <a:rPr kumimoji="1" lang="zh-CN" altLang="en-US" sz="2400" dirty="0" smtClean="0"/>
              <a:t>年：</a:t>
            </a:r>
            <a:r>
              <a:rPr kumimoji="1" lang="en-US" altLang="zh-CN" sz="2400" dirty="0" smtClean="0"/>
              <a:t>1000</a:t>
            </a:r>
            <a:r>
              <a:rPr kumimoji="1" lang="zh-CN" altLang="en-US" sz="2400" dirty="0" smtClean="0"/>
              <a:t>美金的计算机可以达到全人类的运算能力</a:t>
            </a:r>
            <a:endParaRPr kumimoji="1" lang="en-US" altLang="zh-CN" sz="2400" dirty="0" smtClean="0"/>
          </a:p>
          <a:p>
            <a:pPr marL="285750" indent="-285750">
              <a:buFontTx/>
              <a:buChar char="-"/>
            </a:pPr>
            <a:endParaRPr kumimoji="1" lang="en-US" altLang="zh-CN" sz="2400" dirty="0"/>
          </a:p>
          <a:p>
            <a:pPr marL="285750" indent="-285750">
              <a:buFontTx/>
              <a:buChar char="-"/>
            </a:pPr>
            <a:r>
              <a:rPr kumimoji="1" lang="en-US" altLang="zh-CN" sz="2400" dirty="0" smtClean="0"/>
              <a:t>GPU</a:t>
            </a:r>
            <a:r>
              <a:rPr kumimoji="1" lang="zh-CN" altLang="en-US" sz="2400" dirty="0" smtClean="0"/>
              <a:t>：一块</a:t>
            </a:r>
            <a:r>
              <a:rPr kumimoji="1" lang="en-US" altLang="zh-CN" sz="2400" dirty="0" smtClean="0"/>
              <a:t>Titan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X</a:t>
            </a:r>
            <a:r>
              <a:rPr kumimoji="1" lang="zh-CN" altLang="en-US" sz="2400" dirty="0" smtClean="0"/>
              <a:t>卡，拥有</a:t>
            </a:r>
            <a:r>
              <a:rPr kumimoji="1" lang="en-US" altLang="zh-CN" sz="2400" dirty="0" smtClean="0"/>
              <a:t>3584</a:t>
            </a:r>
            <a:r>
              <a:rPr kumimoji="1" lang="zh-CN" altLang="en-US" sz="2400" dirty="0" smtClean="0"/>
              <a:t>个并行运算单元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363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基于经典数学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决策树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拟合算法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SVM</a:t>
            </a:r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基于统计模型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贝叶斯算法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马尔科夫过程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r>
              <a:rPr kumimoji="1" lang="zh-CN" altLang="en-US" dirty="0" smtClean="0"/>
              <a:t>基于神经网络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深度学习算法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算法也不断演进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189" y="2614266"/>
            <a:ext cx="3810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6852" y="5676243"/>
            <a:ext cx="85504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在有监督学习方面，深度学习可以超越其他任何算法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zh-CN" sz="1600" dirty="0"/>
              <a:t> </a:t>
            </a:r>
            <a:r>
              <a:rPr kumimoji="1" lang="zh-CN" altLang="en-US" sz="1600" dirty="0" smtClean="0"/>
              <a:t>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吴恩达 （</a:t>
            </a:r>
            <a:r>
              <a:rPr kumimoji="1" lang="en-US" altLang="zh-CN" dirty="0" smtClean="0"/>
              <a:t>Andrew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Ng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22" y="1693564"/>
            <a:ext cx="6796616" cy="3830820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07" y="390938"/>
            <a:ext cx="8272278" cy="130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7941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4800" dirty="0" smtClean="0"/>
              <a:t>Part III</a:t>
            </a:r>
            <a:br>
              <a:rPr kumimoji="1" lang="en-US" altLang="zh-CN" sz="4800" dirty="0" smtClean="0"/>
            </a:br>
            <a:r>
              <a:rPr kumimoji="1" lang="en-US" altLang="zh-CN" sz="4800" dirty="0" smtClean="0"/>
              <a:t/>
            </a:r>
            <a:br>
              <a:rPr kumimoji="1" lang="en-US" altLang="zh-CN" sz="4800" dirty="0" smtClean="0"/>
            </a:br>
            <a:r>
              <a:rPr kumimoji="1" lang="zh-CN" altLang="en-US" sz="4800" dirty="0" smtClean="0"/>
              <a:t>人工智能将影响所有产业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5691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31" y="533400"/>
            <a:ext cx="7632656" cy="65043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服务机器人和人机交互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7017" y="1524000"/>
            <a:ext cx="319831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kumimoji="1" lang="zh-CN" altLang="en-US" sz="3200" dirty="0" smtClean="0"/>
              <a:t>扫地机器人</a:t>
            </a:r>
            <a:endParaRPr kumimoji="1" lang="en-US" altLang="zh-CN" sz="3200" dirty="0" smtClean="0"/>
          </a:p>
          <a:p>
            <a:pPr marL="914400" lvl="1" indent="-457200">
              <a:buFontTx/>
              <a:buChar char="-"/>
            </a:pPr>
            <a:r>
              <a:rPr kumimoji="1" lang="zh-CN" altLang="en-US" sz="2800" dirty="0" smtClean="0"/>
              <a:t>销售几千万台</a:t>
            </a:r>
            <a:endParaRPr kumimoji="1" lang="en-US" altLang="zh-CN" sz="2800" dirty="0" smtClean="0"/>
          </a:p>
          <a:p>
            <a:pPr marL="914400" lvl="1" indent="-457200">
              <a:buFontTx/>
              <a:buChar char="-"/>
            </a:pPr>
            <a:endParaRPr kumimoji="1" lang="en-US" altLang="zh-CN" sz="2800" dirty="0"/>
          </a:p>
          <a:p>
            <a:pPr marL="457200" indent="-457200">
              <a:buFontTx/>
              <a:buChar char="-"/>
            </a:pPr>
            <a:r>
              <a:rPr kumimoji="1" lang="zh-CN" altLang="en-US" sz="3200" dirty="0" smtClean="0"/>
              <a:t>陪伴机器人</a:t>
            </a:r>
            <a:endParaRPr kumimoji="1" lang="en-US" altLang="zh-CN" sz="3200" dirty="0" smtClean="0"/>
          </a:p>
          <a:p>
            <a:pPr marL="914400" lvl="1" indent="-457200">
              <a:buFontTx/>
              <a:buChar char="-"/>
            </a:pPr>
            <a:r>
              <a:rPr kumimoji="1" lang="en-US" altLang="zh-CN" sz="2800" dirty="0" err="1" smtClean="0"/>
              <a:t>Jibo</a:t>
            </a:r>
            <a:endParaRPr kumimoji="1" lang="en-US" altLang="zh-CN" sz="2800" dirty="0" smtClean="0"/>
          </a:p>
          <a:p>
            <a:pPr marL="914400" lvl="1" indent="-457200">
              <a:buFontTx/>
              <a:buChar char="-"/>
            </a:pPr>
            <a:endParaRPr kumimoji="1" lang="en-US" altLang="zh-CN" sz="2800" dirty="0"/>
          </a:p>
          <a:p>
            <a:pPr marL="457200" indent="-457200">
              <a:buFontTx/>
              <a:buChar char="-"/>
            </a:pPr>
            <a:r>
              <a:rPr kumimoji="1" lang="zh-CN" altLang="en-US" sz="3200" dirty="0" smtClean="0"/>
              <a:t>导购机器人</a:t>
            </a:r>
            <a:endParaRPr kumimoji="1" lang="en-US" altLang="zh-CN" sz="3200" dirty="0" smtClean="0"/>
          </a:p>
          <a:p>
            <a:pPr marL="914400" lvl="1" indent="-457200">
              <a:buFontTx/>
              <a:buChar char="-"/>
            </a:pPr>
            <a:r>
              <a:rPr kumimoji="1" lang="en-US" altLang="zh-CN" sz="2800" dirty="0" smtClean="0"/>
              <a:t>Pepper</a:t>
            </a:r>
          </a:p>
          <a:p>
            <a:pPr marL="914400" lvl="1" indent="-457200">
              <a:buFontTx/>
              <a:buChar char="-"/>
            </a:pPr>
            <a:endParaRPr kumimoji="1" lang="en-US" altLang="zh-CN" sz="2800" dirty="0"/>
          </a:p>
          <a:p>
            <a:pPr marL="457200" indent="-457200">
              <a:buFontTx/>
              <a:buChar char="-"/>
            </a:pPr>
            <a:r>
              <a:rPr kumimoji="1" lang="zh-CN" altLang="en-US" sz="3200" dirty="0" smtClean="0"/>
              <a:t>家庭助理</a:t>
            </a:r>
            <a:endParaRPr kumimoji="1" lang="en-US" altLang="zh-CN" sz="3200" dirty="0" smtClean="0"/>
          </a:p>
          <a:p>
            <a:pPr marL="914400" lvl="1" indent="-457200">
              <a:buFontTx/>
              <a:buChar char="-"/>
            </a:pPr>
            <a:r>
              <a:rPr kumimoji="1" lang="zh-CN" altLang="en-US" sz="2800" dirty="0" smtClean="0"/>
              <a:t>亚马逊</a:t>
            </a:r>
            <a:r>
              <a:rPr kumimoji="1" lang="en-US" altLang="zh-CN" sz="2800" dirty="0" smtClean="0"/>
              <a:t>Echo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306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工业机器人和智能工厂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4979" b="4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026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02214"/>
            <a:ext cx="8229600" cy="990600"/>
          </a:xfrm>
        </p:spPr>
        <p:txBody>
          <a:bodyPr/>
          <a:lstStyle/>
          <a:p>
            <a:r>
              <a:rPr kumimoji="1" lang="zh-CN" altLang="en-US" dirty="0" smtClean="0"/>
              <a:t>回顾已经发生的重大事件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3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自动驾驶和智能交通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91027"/>
            <a:ext cx="3433082" cy="25711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939" y="1731691"/>
            <a:ext cx="62119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Google</a:t>
            </a:r>
            <a:r>
              <a:rPr kumimoji="1" lang="zh-CN" altLang="en-US" sz="2400" dirty="0" smtClean="0"/>
              <a:t>：测试</a:t>
            </a:r>
            <a:r>
              <a:rPr kumimoji="1" lang="zh-CN" altLang="zh-CN" sz="2400" dirty="0" smtClean="0"/>
              <a:t>2</a:t>
            </a:r>
            <a:r>
              <a:rPr kumimoji="1" lang="en-US" altLang="zh-CN" sz="2400" dirty="0" smtClean="0"/>
              <a:t>00</a:t>
            </a:r>
            <a:r>
              <a:rPr kumimoji="1" lang="zh-CN" altLang="en-US" sz="2400" dirty="0" smtClean="0"/>
              <a:t>万英里，相当于</a:t>
            </a:r>
            <a:r>
              <a:rPr kumimoji="1" lang="en-US" altLang="zh-CN" sz="2400" dirty="0" smtClean="0"/>
              <a:t>300</a:t>
            </a:r>
            <a:r>
              <a:rPr kumimoji="1" lang="zh-CN" altLang="en-US" sz="2400" dirty="0" smtClean="0"/>
              <a:t>年驾龄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Tesla</a:t>
            </a:r>
            <a:r>
              <a:rPr kumimoji="1" lang="zh-CN" altLang="en-US" sz="2400" dirty="0" smtClean="0"/>
              <a:t>：已经开始在司机介入下大范围使用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百度：</a:t>
            </a:r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年内可以商业化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74" y="3429000"/>
            <a:ext cx="4787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2" y="805791"/>
            <a:ext cx="4208106" cy="5900754"/>
          </a:xfrm>
          <a:prstGeom prst="rect">
            <a:avLst/>
          </a:prstGeom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457200" y="31049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/>
              <a:t>智能医疗和健康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02105" y="1035432"/>
            <a:ext cx="5941895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IBM</a:t>
            </a:r>
            <a:r>
              <a:rPr kumimoji="1" lang="zh-CN" altLang="en-US" sz="2400" dirty="0" smtClean="0"/>
              <a:t>：癌症诊断辅助获得</a:t>
            </a:r>
            <a:r>
              <a:rPr kumimoji="1" lang="en-US" altLang="zh-CN" sz="2400" dirty="0" smtClean="0"/>
              <a:t>FDA</a:t>
            </a:r>
            <a:r>
              <a:rPr kumimoji="1" lang="zh-CN" altLang="en-US" sz="2400" dirty="0" smtClean="0"/>
              <a:t>批准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en-US" altLang="zh-CN" sz="2400" dirty="0" smtClean="0"/>
              <a:t>Google</a:t>
            </a:r>
            <a:r>
              <a:rPr kumimoji="1" lang="zh-CN" altLang="en-US" sz="2400" dirty="0" smtClean="0"/>
              <a:t>&amp;</a:t>
            </a:r>
            <a:r>
              <a:rPr kumimoji="1" lang="en-US" altLang="zh-CN" sz="2400" dirty="0" smtClean="0"/>
              <a:t>Stanford</a:t>
            </a:r>
            <a:r>
              <a:rPr kumimoji="1" lang="zh-CN" altLang="en-US" sz="2400" dirty="0" smtClean="0"/>
              <a:t>：皮肤癌诊断达专家水平</a:t>
            </a:r>
            <a:endParaRPr kumimoji="1" lang="zh-CN" altLang="en-US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90" y="3162887"/>
            <a:ext cx="4327882" cy="35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8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智能金融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15" y="3051067"/>
            <a:ext cx="4629291" cy="30476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0243" y="1753329"/>
            <a:ext cx="46346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 smtClean="0"/>
              <a:t>Kensho</a:t>
            </a:r>
            <a:r>
              <a:rPr kumimoji="1" lang="zh-CN" altLang="en-US" sz="2800" dirty="0" smtClean="0"/>
              <a:t>：替代分析师的利器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芝麻信用：征信分析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/>
              <a:t>智能投顾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智能交易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信贷管理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6659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553" y="3407902"/>
            <a:ext cx="53796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0000"/>
                </a:solidFill>
              </a:rPr>
              <a:t>人工智能的发展和未来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61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702" y="5995978"/>
            <a:ext cx="8848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20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年后：全球前五大市值公司都是人工智能公司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7702" y="5224377"/>
            <a:ext cx="79816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今天：全球前五大市值公司都是互联网公司</a:t>
            </a:r>
            <a:endParaRPr kumimoji="1" lang="en-US" altLang="zh-CN" sz="32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26" y="452224"/>
            <a:ext cx="5435881" cy="48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8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实现路径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简单技能或高数据化行业开始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3200" dirty="0" smtClean="0"/>
              <a:t>麦肯锡报告</a:t>
            </a:r>
            <a:r>
              <a:rPr kumimoji="1" lang="en-US" altLang="zh-CN" sz="3200" dirty="0" smtClean="0"/>
              <a:t>—AI</a:t>
            </a:r>
            <a:r>
              <a:rPr kumimoji="1" lang="zh-CN" altLang="en-US" sz="3200" dirty="0" smtClean="0"/>
              <a:t>在未来</a:t>
            </a:r>
            <a:r>
              <a:rPr kumimoji="1" lang="en-US" altLang="zh-CN" sz="3200" dirty="0" smtClean="0"/>
              <a:t>20</a:t>
            </a:r>
            <a:r>
              <a:rPr kumimoji="1" lang="zh-CN" altLang="en-US" sz="3200" dirty="0" smtClean="0"/>
              <a:t>年替代</a:t>
            </a:r>
            <a:r>
              <a:rPr kumimoji="1" lang="en-US" altLang="zh-CN" sz="3200" dirty="0" smtClean="0"/>
              <a:t>50%</a:t>
            </a:r>
            <a:r>
              <a:rPr kumimoji="1" lang="zh-CN" altLang="en-US" sz="3200" dirty="0" smtClean="0"/>
              <a:t>工作</a:t>
            </a:r>
            <a:endParaRPr kumimoji="1" lang="en-US" altLang="zh-CN" sz="3200" dirty="0" smtClean="0"/>
          </a:p>
          <a:p>
            <a:endParaRPr kumimoji="1" lang="en-US" altLang="zh-CN" sz="3200" dirty="0"/>
          </a:p>
          <a:p>
            <a:r>
              <a:rPr kumimoji="1" lang="zh-CN" altLang="en-US" sz="3200" dirty="0" smtClean="0"/>
              <a:t>强</a:t>
            </a:r>
            <a:r>
              <a:rPr kumimoji="1" lang="zh-CN" altLang="en-US" sz="3200" dirty="0"/>
              <a:t>人工</a:t>
            </a:r>
            <a:r>
              <a:rPr kumimoji="1" lang="zh-CN" altLang="en-US" sz="3200" dirty="0" smtClean="0"/>
              <a:t>智能不会很快实现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特定场景、特定需求的弱智能会成为主流</a:t>
            </a:r>
            <a:endParaRPr kumimoji="1" lang="en-US" altLang="zh-CN" sz="3200" dirty="0" smtClean="0"/>
          </a:p>
          <a:p>
            <a:endParaRPr kumimoji="1" lang="en-US" altLang="zh-CN" sz="3200" dirty="0"/>
          </a:p>
          <a:p>
            <a:r>
              <a:rPr kumimoji="1" lang="zh-CN" altLang="en-US" sz="3200" dirty="0" smtClean="0"/>
              <a:t>薪酬一定程度上反应了事情的复杂度</a:t>
            </a:r>
            <a:endParaRPr kumimoji="1" lang="en-US" altLang="zh-CN" sz="3200" dirty="0"/>
          </a:p>
          <a:p>
            <a:r>
              <a:rPr kumimoji="1" lang="zh-CN" altLang="en-US" sz="3200" dirty="0" smtClean="0"/>
              <a:t>高复杂度问题需要更多的数据和算法创新</a:t>
            </a:r>
            <a:endParaRPr kumimoji="1" lang="en-US" altLang="zh-CN" sz="3200" dirty="0" smtClean="0"/>
          </a:p>
          <a:p>
            <a:endParaRPr kumimoji="1" lang="en-US" altLang="zh-CN" sz="3200" dirty="0"/>
          </a:p>
          <a:p>
            <a:r>
              <a:rPr kumimoji="1" lang="zh-CN" altLang="en-US" sz="3200" dirty="0" smtClean="0"/>
              <a:t>鉴于高数据化行业已经有大量数据</a:t>
            </a:r>
            <a:endParaRPr kumimoji="1" lang="en-US" altLang="zh-CN" sz="3200" dirty="0" smtClean="0"/>
          </a:p>
          <a:p>
            <a:r>
              <a:rPr kumimoji="1" lang="zh-CN" altLang="en-US" sz="3200" dirty="0" smtClean="0"/>
              <a:t>人工智能可以学习到更加复杂的规律</a:t>
            </a:r>
            <a:endParaRPr kumimoji="1" lang="en-US" altLang="zh-CN" sz="3200" dirty="0" smtClean="0"/>
          </a:p>
          <a:p>
            <a:endParaRPr kumimoji="1" lang="en-US" altLang="zh-CN" sz="3200" dirty="0" smtClean="0"/>
          </a:p>
          <a:p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2342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7941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4800" dirty="0" smtClean="0"/>
              <a:t>Part IV</a:t>
            </a:r>
            <a:r>
              <a:rPr kumimoji="1" lang="en-US" altLang="zh-CN" sz="4800" dirty="0"/>
              <a:t/>
            </a:r>
            <a:br>
              <a:rPr kumimoji="1" lang="en-US" altLang="zh-CN" sz="4800" dirty="0"/>
            </a:br>
            <a:r>
              <a:rPr kumimoji="1" lang="en-US" altLang="zh-CN" sz="4800" dirty="0" smtClean="0"/>
              <a:t/>
            </a:r>
            <a:br>
              <a:rPr kumimoji="1" lang="en-US" altLang="zh-CN" sz="4800" dirty="0" smtClean="0"/>
            </a:br>
            <a:r>
              <a:rPr kumimoji="1" lang="zh-CN" altLang="en-US" sz="4800" dirty="0" smtClean="0"/>
              <a:t>大公司</a:t>
            </a:r>
            <a:r>
              <a:rPr kumimoji="1" lang="en-US" altLang="zh-CN" sz="4800" dirty="0" err="1" smtClean="0"/>
              <a:t>vs</a:t>
            </a:r>
            <a:r>
              <a:rPr kumimoji="1" lang="zh-CN" altLang="en-US" sz="4800" dirty="0" smtClean="0"/>
              <a:t>创业公司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526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1603272058028269466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622300"/>
            <a:ext cx="81280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2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创业机会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大公司优势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大公司优势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 smtClean="0"/>
              <a:t>人才：现在抢的很凶，很贵啊</a:t>
            </a:r>
            <a:endParaRPr kumimoji="1" lang="en-US" altLang="zh-CN" sz="2400" dirty="0" smtClean="0"/>
          </a:p>
          <a:p>
            <a:pPr lvl="1"/>
            <a:r>
              <a:rPr kumimoji="1" lang="zh-CN" altLang="en-US" sz="2400" dirty="0" smtClean="0"/>
              <a:t>数据：大公司有大量数据</a:t>
            </a:r>
            <a:endParaRPr kumimoji="1" lang="en-US" altLang="zh-CN" sz="2400" dirty="0" smtClean="0"/>
          </a:p>
          <a:p>
            <a:pPr lvl="1"/>
            <a:r>
              <a:rPr kumimoji="1" lang="zh-CN" altLang="en-US" sz="2400" dirty="0" smtClean="0"/>
              <a:t>机器：买数千机器投资很大</a:t>
            </a:r>
            <a:endParaRPr kumimoji="1" lang="en-US" altLang="zh-CN" sz="2400" dirty="0" smtClean="0"/>
          </a:p>
          <a:p>
            <a:endParaRPr kumimoji="1" lang="en-US" altLang="zh-CN" sz="2800" dirty="0" smtClean="0"/>
          </a:p>
          <a:p>
            <a:r>
              <a:rPr kumimoji="1" lang="zh-CN" altLang="en-US" sz="2800" dirty="0" smtClean="0"/>
              <a:t>这些：小公司能有吗？</a:t>
            </a:r>
            <a:endParaRPr kumimoji="1"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31571" y="5262060"/>
            <a:ext cx="8648521" cy="10464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4400" dirty="0" smtClean="0"/>
              <a:t>在智能技术上，创业公司机会不多</a:t>
            </a:r>
            <a:endParaRPr kumimoji="1" lang="en-US" altLang="zh-CN" sz="4400" dirty="0"/>
          </a:p>
          <a:p>
            <a:pPr algn="r"/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很多大公司的人说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73" y="1600199"/>
            <a:ext cx="3140191" cy="25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创业机会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小公司优势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80411"/>
          </a:xfrm>
        </p:spPr>
        <p:txBody>
          <a:bodyPr>
            <a:normAutofit/>
          </a:bodyPr>
          <a:lstStyle/>
          <a:p>
            <a:r>
              <a:rPr kumimoji="1" lang="zh-CN" altLang="en-US" sz="2800" dirty="0"/>
              <a:t>小公司有机会吗？</a:t>
            </a:r>
            <a:endParaRPr kumimoji="1" lang="en-US" altLang="zh-CN" sz="2800" dirty="0"/>
          </a:p>
          <a:p>
            <a:pPr lvl="1"/>
            <a:r>
              <a:rPr kumimoji="1" lang="zh-CN" altLang="en-US" sz="2400" dirty="0"/>
              <a:t>人才：优秀的人想打工，还是创业？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数据：互联网数据不说了，传统产业呢？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机器：不是可以租用了吗？还一直降价</a:t>
            </a:r>
          </a:p>
          <a:p>
            <a:endParaRPr kumimoji="1" lang="en-US" altLang="zh-CN" sz="2800" dirty="0"/>
          </a:p>
          <a:p>
            <a:r>
              <a:rPr kumimoji="1" lang="zh-CN" altLang="en-US" sz="2800" dirty="0" smtClean="0"/>
              <a:t>自己拥有的数据外，其他公司合作不积极</a:t>
            </a:r>
            <a:endParaRPr kumimoji="1" lang="en-US" altLang="zh-CN" sz="28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31571" y="5262060"/>
            <a:ext cx="8648521" cy="104644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4400" dirty="0" smtClean="0"/>
              <a:t>在智能技术上，创业公司机会很多</a:t>
            </a:r>
            <a:endParaRPr kumimoji="1" lang="en-US" altLang="zh-CN" sz="4400" dirty="0" smtClean="0"/>
          </a:p>
          <a:p>
            <a:pPr algn="r"/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--</a:t>
            </a:r>
            <a:r>
              <a:rPr kumimoji="1" lang="zh-CN" altLang="en-US" dirty="0" smtClean="0"/>
              <a:t> 创业的人应该这么想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2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2106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252667" y="5089469"/>
            <a:ext cx="5338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2016</a:t>
            </a:r>
            <a:r>
              <a:rPr kumimoji="1" lang="zh-CN" altLang="en-US" sz="2000" dirty="0" smtClean="0"/>
              <a:t>年中：</a:t>
            </a:r>
            <a:r>
              <a:rPr kumimoji="1" lang="en-US" altLang="zh-CN" sz="2000" dirty="0" err="1" smtClean="0"/>
              <a:t>AlphaGo</a:t>
            </a:r>
            <a:r>
              <a:rPr kumimoji="1" lang="zh-CN" altLang="en-US" sz="2000" dirty="0" smtClean="0"/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4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:</a:t>
            </a:r>
            <a:r>
              <a:rPr kumimoji="1" lang="zh-CN" altLang="en-US" sz="4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4000" b="1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z="2000" dirty="0" smtClean="0"/>
              <a:t>李世石九段</a:t>
            </a:r>
            <a:endParaRPr kumimoji="1" lang="zh-CN" altLang="en-US" sz="4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1" y="3312842"/>
            <a:ext cx="4026475" cy="3452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" y="1838267"/>
            <a:ext cx="5737800" cy="280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2667" y="5931276"/>
            <a:ext cx="4451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/>
              <a:t>2016</a:t>
            </a:r>
            <a:r>
              <a:rPr kumimoji="1" lang="zh-CN" altLang="en-US" sz="2000" dirty="0" smtClean="0"/>
              <a:t>年底：</a:t>
            </a:r>
            <a:r>
              <a:rPr kumimoji="1" lang="en-US" altLang="zh-CN" sz="2000" dirty="0" smtClean="0"/>
              <a:t>Master</a:t>
            </a:r>
            <a:r>
              <a:rPr kumimoji="1" lang="zh-CN" altLang="en-US" sz="2000" dirty="0" smtClean="0"/>
              <a:t> 不败战绩横扫</a:t>
            </a:r>
            <a:r>
              <a:rPr kumimoji="1" lang="en-US" altLang="zh-CN" sz="2000" dirty="0"/>
              <a:t>6</a:t>
            </a:r>
            <a:r>
              <a:rPr kumimoji="1" lang="en-US" altLang="zh-CN" sz="2000" dirty="0" smtClean="0"/>
              <a:t>0</a:t>
            </a:r>
            <a:r>
              <a:rPr kumimoji="1" lang="zh-CN" altLang="en-US" sz="2000" dirty="0" smtClean="0"/>
              <a:t>局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424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北大“人工智能前沿与产业趋势”课程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altLang="zh-CN" dirty="0"/>
              <a:t>2</a:t>
            </a:r>
            <a:r>
              <a:rPr lang="zh-CN" altLang="de-DE" dirty="0"/>
              <a:t>月</a:t>
            </a:r>
            <a:r>
              <a:rPr lang="de-DE" altLang="zh-CN" dirty="0"/>
              <a:t>21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en-US" dirty="0" smtClean="0"/>
              <a:t>徐小平、</a:t>
            </a:r>
            <a:r>
              <a:rPr lang="zh-CN" altLang="de-DE" dirty="0" smtClean="0"/>
              <a:t>雷鸣</a:t>
            </a:r>
            <a:r>
              <a:rPr lang="zh-CN" altLang="en-US" dirty="0" smtClean="0"/>
              <a:t>：人工智能的发展、挑战和机遇</a:t>
            </a:r>
            <a:endParaRPr lang="de-DE" altLang="zh-CN" dirty="0"/>
          </a:p>
          <a:p>
            <a:r>
              <a:rPr lang="de-DE" altLang="zh-CN" dirty="0"/>
              <a:t>2</a:t>
            </a:r>
            <a:r>
              <a:rPr lang="zh-CN" altLang="de-DE" dirty="0"/>
              <a:t>月</a:t>
            </a:r>
            <a:r>
              <a:rPr lang="de-DE" altLang="zh-CN" dirty="0"/>
              <a:t>28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 smtClean="0"/>
              <a:t>余凯</a:t>
            </a:r>
            <a:r>
              <a:rPr lang="zh-CN" altLang="en-US" dirty="0" smtClean="0"/>
              <a:t>：人工智能的软硬件结合</a:t>
            </a:r>
            <a:endParaRPr lang="de-DE" altLang="zh-CN" dirty="0"/>
          </a:p>
          <a:p>
            <a:r>
              <a:rPr lang="de-DE" altLang="zh-CN" dirty="0"/>
              <a:t>3</a:t>
            </a:r>
            <a:r>
              <a:rPr lang="zh-CN" altLang="de-DE" dirty="0"/>
              <a:t>月</a:t>
            </a:r>
            <a:r>
              <a:rPr lang="de-DE" altLang="zh-CN" dirty="0"/>
              <a:t>  7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 smtClean="0"/>
              <a:t>漆远</a:t>
            </a:r>
            <a:r>
              <a:rPr lang="zh-CN" altLang="en-US" dirty="0" smtClean="0"/>
              <a:t>：智能金融与金融的未来</a:t>
            </a:r>
            <a:endParaRPr lang="de-DE" altLang="zh-CN" dirty="0"/>
          </a:p>
          <a:p>
            <a:r>
              <a:rPr lang="de-DE" altLang="zh-CN" dirty="0"/>
              <a:t>3</a:t>
            </a:r>
            <a:r>
              <a:rPr lang="zh-CN" altLang="de-DE" dirty="0"/>
              <a:t>月</a:t>
            </a:r>
            <a:r>
              <a:rPr lang="de-DE" altLang="zh-CN" dirty="0"/>
              <a:t>14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 smtClean="0"/>
              <a:t>吴甘沙</a:t>
            </a:r>
            <a:r>
              <a:rPr lang="zh-CN" altLang="en-US" dirty="0" smtClean="0"/>
              <a:t>：无人车与自动驾驶</a:t>
            </a:r>
            <a:endParaRPr lang="de-DE" altLang="zh-CN" dirty="0"/>
          </a:p>
          <a:p>
            <a:r>
              <a:rPr lang="de-DE" altLang="zh-CN" dirty="0"/>
              <a:t>3</a:t>
            </a:r>
            <a:r>
              <a:rPr lang="zh-CN" altLang="de-DE" dirty="0"/>
              <a:t>月</a:t>
            </a:r>
            <a:r>
              <a:rPr lang="de-DE" altLang="zh-CN" dirty="0"/>
              <a:t>21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黄江</a:t>
            </a:r>
            <a:r>
              <a:rPr lang="zh-CN" altLang="de-DE" dirty="0" smtClean="0"/>
              <a:t>吉</a:t>
            </a:r>
            <a:r>
              <a:rPr lang="zh-CN" altLang="en-US" dirty="0" smtClean="0"/>
              <a:t>：智能家居与物联网</a:t>
            </a:r>
            <a:endParaRPr lang="de-DE" altLang="zh-CN" dirty="0"/>
          </a:p>
          <a:p>
            <a:r>
              <a:rPr lang="de-DE" altLang="zh-CN" dirty="0"/>
              <a:t>3</a:t>
            </a:r>
            <a:r>
              <a:rPr lang="zh-CN" altLang="de-DE" dirty="0"/>
              <a:t>月</a:t>
            </a:r>
            <a:r>
              <a:rPr lang="de-DE" altLang="zh-CN" dirty="0"/>
              <a:t>28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王</a:t>
            </a:r>
            <a:r>
              <a:rPr lang="zh-CN" altLang="de-DE" dirty="0" smtClean="0"/>
              <a:t>俊</a:t>
            </a:r>
            <a:r>
              <a:rPr lang="zh-CN" altLang="en-US" dirty="0" smtClean="0"/>
              <a:t>：人工智能与基因技术</a:t>
            </a:r>
            <a:endParaRPr lang="de-DE" altLang="zh-CN" dirty="0"/>
          </a:p>
          <a:p>
            <a:r>
              <a:rPr lang="de-DE" altLang="zh-CN" dirty="0" smtClean="0"/>
              <a:t>4</a:t>
            </a:r>
            <a:r>
              <a:rPr lang="zh-CN" altLang="de-DE" dirty="0"/>
              <a:t>月</a:t>
            </a:r>
            <a:r>
              <a:rPr lang="de-DE" altLang="zh-CN" dirty="0"/>
              <a:t>11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 smtClean="0"/>
              <a:t>徐伟</a:t>
            </a:r>
            <a:r>
              <a:rPr lang="zh-CN" altLang="en-US" dirty="0" smtClean="0"/>
              <a:t>：自我学习的强人工智能</a:t>
            </a:r>
            <a:endParaRPr lang="de-DE" altLang="zh-CN" dirty="0"/>
          </a:p>
          <a:p>
            <a:r>
              <a:rPr lang="de-DE" altLang="zh-CN" dirty="0"/>
              <a:t>4</a:t>
            </a:r>
            <a:r>
              <a:rPr lang="zh-CN" altLang="de-DE" dirty="0"/>
              <a:t>月</a:t>
            </a:r>
            <a:r>
              <a:rPr lang="de-DE" altLang="zh-CN" dirty="0"/>
              <a:t>18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李</a:t>
            </a:r>
            <a:r>
              <a:rPr lang="zh-CN" altLang="de-DE" dirty="0" smtClean="0"/>
              <a:t>航</a:t>
            </a:r>
            <a:r>
              <a:rPr lang="zh-CN" altLang="en-US" dirty="0" smtClean="0"/>
              <a:t>：对话和智能助理</a:t>
            </a:r>
            <a:endParaRPr lang="de-DE" altLang="zh-CN" dirty="0"/>
          </a:p>
          <a:p>
            <a:r>
              <a:rPr lang="de-DE" altLang="zh-CN" dirty="0"/>
              <a:t>4</a:t>
            </a:r>
            <a:r>
              <a:rPr lang="zh-CN" altLang="de-DE" dirty="0"/>
              <a:t>月</a:t>
            </a:r>
            <a:r>
              <a:rPr lang="de-DE" altLang="zh-CN" dirty="0"/>
              <a:t>25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胡</a:t>
            </a:r>
            <a:r>
              <a:rPr lang="zh-CN" altLang="de-DE" dirty="0" smtClean="0"/>
              <a:t>郁</a:t>
            </a:r>
            <a:r>
              <a:rPr lang="zh-CN" altLang="en-US" dirty="0" smtClean="0"/>
              <a:t>：语音识别和交互</a:t>
            </a:r>
            <a:endParaRPr lang="en-US" altLang="zh-CN" dirty="0" smtClean="0"/>
          </a:p>
          <a:p>
            <a:r>
              <a:rPr lang="de-DE" altLang="zh-CN" dirty="0" smtClean="0"/>
              <a:t>5</a:t>
            </a:r>
            <a:r>
              <a:rPr lang="zh-CN" altLang="de-DE" dirty="0"/>
              <a:t>月</a:t>
            </a:r>
            <a:r>
              <a:rPr lang="de-DE" altLang="zh-CN" dirty="0"/>
              <a:t>  2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叶杰</a:t>
            </a:r>
            <a:r>
              <a:rPr lang="zh-CN" altLang="de-DE" dirty="0" smtClean="0"/>
              <a:t>平</a:t>
            </a:r>
            <a:r>
              <a:rPr lang="zh-CN" altLang="en-US" dirty="0" smtClean="0"/>
              <a:t>：智能交通和交通大数据</a:t>
            </a:r>
            <a:endParaRPr lang="de-DE" altLang="zh-CN" dirty="0"/>
          </a:p>
          <a:p>
            <a:r>
              <a:rPr lang="de-DE" altLang="zh-CN" dirty="0"/>
              <a:t>5</a:t>
            </a:r>
            <a:r>
              <a:rPr lang="zh-CN" altLang="de-DE" dirty="0"/>
              <a:t>月</a:t>
            </a:r>
            <a:r>
              <a:rPr lang="de-DE" altLang="zh-CN" dirty="0"/>
              <a:t>  9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 smtClean="0"/>
              <a:t>谢国彤</a:t>
            </a:r>
            <a:r>
              <a:rPr lang="zh-CN" altLang="en-US" dirty="0" smtClean="0"/>
              <a:t>：</a:t>
            </a:r>
            <a:r>
              <a:rPr lang="en-US" altLang="zh-CN" dirty="0" smtClean="0"/>
              <a:t>Watson</a:t>
            </a:r>
            <a:r>
              <a:rPr lang="zh-CN" altLang="en-US" dirty="0" smtClean="0"/>
              <a:t>和智能医疗</a:t>
            </a:r>
            <a:endParaRPr lang="de-DE" altLang="zh-CN" dirty="0"/>
          </a:p>
          <a:p>
            <a:r>
              <a:rPr lang="de-DE" altLang="zh-CN" dirty="0"/>
              <a:t>5</a:t>
            </a:r>
            <a:r>
              <a:rPr lang="zh-CN" altLang="de-DE" dirty="0"/>
              <a:t>月</a:t>
            </a:r>
            <a:r>
              <a:rPr lang="de-DE" altLang="zh-CN" dirty="0"/>
              <a:t>16</a:t>
            </a:r>
            <a:r>
              <a:rPr lang="zh-CN" altLang="de-DE" dirty="0"/>
              <a:t>日</a:t>
            </a:r>
            <a:r>
              <a:rPr lang="de-DE" altLang="zh-CN" dirty="0"/>
              <a:t>     </a:t>
            </a:r>
            <a:r>
              <a:rPr lang="zh-CN" altLang="de-DE" dirty="0"/>
              <a:t>董方</a:t>
            </a:r>
            <a:r>
              <a:rPr lang="zh-CN" altLang="de-DE" dirty="0" smtClean="0"/>
              <a:t>亮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GPU</a:t>
            </a:r>
            <a:r>
              <a:rPr lang="zh-CN" altLang="en-US" dirty="0" smtClean="0"/>
              <a:t>和深度学习硬件</a:t>
            </a:r>
            <a:endParaRPr lang="de-DE" altLang="zh-CN" dirty="0"/>
          </a:p>
          <a:p>
            <a:r>
              <a:rPr lang="de-DE" altLang="zh-CN" sz="2500" dirty="0"/>
              <a:t>5</a:t>
            </a:r>
            <a:r>
              <a:rPr lang="zh-CN" altLang="de-DE" sz="2500" dirty="0"/>
              <a:t>月</a:t>
            </a:r>
            <a:r>
              <a:rPr lang="de-DE" altLang="zh-CN" sz="2500" dirty="0"/>
              <a:t>23</a:t>
            </a:r>
            <a:r>
              <a:rPr lang="zh-CN" altLang="de-DE" sz="2500" dirty="0"/>
              <a:t>日</a:t>
            </a:r>
            <a:r>
              <a:rPr lang="de-DE" altLang="zh-CN" sz="2500" dirty="0"/>
              <a:t>    </a:t>
            </a:r>
            <a:r>
              <a:rPr lang="zh-CN" altLang="en-US" sz="2500" dirty="0" smtClean="0"/>
              <a:t> </a:t>
            </a:r>
            <a:r>
              <a:rPr lang="zh-CN" altLang="de-DE" sz="2500" dirty="0" smtClean="0"/>
              <a:t>洪小文</a:t>
            </a:r>
            <a:r>
              <a:rPr lang="zh-CN" altLang="en-US" sz="2500" dirty="0" smtClean="0"/>
              <a:t>：人工智能的发展与未来</a:t>
            </a:r>
            <a:endParaRPr lang="en-US" altLang="zh-CN" sz="1900" dirty="0"/>
          </a:p>
        </p:txBody>
      </p:sp>
    </p:spTree>
    <p:extLst>
      <p:ext uri="{BB962C8B-B14F-4D97-AF65-F5344CB8AC3E}">
        <p14:creationId xmlns:p14="http://schemas.microsoft.com/office/powerpoint/2010/main" val="207723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18889" y="3112085"/>
            <a:ext cx="7109639" cy="175432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5400" b="1" dirty="0" smtClean="0">
                <a:solidFill>
                  <a:srgbClr val="FF0000"/>
                </a:solidFill>
              </a:rPr>
              <a:t>我们翘首以待，</a:t>
            </a:r>
            <a:endParaRPr kumimoji="1" lang="en-US" altLang="zh-CN" sz="5400" b="1" dirty="0" smtClean="0">
              <a:solidFill>
                <a:srgbClr val="FF0000"/>
              </a:solidFill>
            </a:endParaRPr>
          </a:p>
          <a:p>
            <a:pPr algn="ctr"/>
            <a:r>
              <a:rPr kumimoji="1" lang="zh-CN" altLang="en-US" sz="5400" b="1" dirty="0" smtClean="0">
                <a:solidFill>
                  <a:srgbClr val="FF0000"/>
                </a:solidFill>
              </a:rPr>
              <a:t>下一个伟大企业的诞生</a:t>
            </a:r>
            <a:endParaRPr kumimoji="1" lang="en-US" altLang="zh-CN" sz="5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03" y="1974219"/>
            <a:ext cx="6506655" cy="46939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074" y="1118264"/>
            <a:ext cx="5176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sz="3600" dirty="0" smtClean="0">
                <a:solidFill>
                  <a:srgbClr val="FF0000"/>
                </a:solidFill>
              </a:rPr>
              <a:t>CMU</a:t>
            </a:r>
            <a:r>
              <a:rPr kumimoji="1" lang="zh-CN" altLang="en-US" sz="3600" dirty="0">
                <a:solidFill>
                  <a:srgbClr val="FF0000"/>
                </a:solidFill>
              </a:rPr>
              <a:t>-</a:t>
            </a:r>
            <a:r>
              <a:rPr kumimoji="1" lang="en-US" altLang="zh-CN" sz="3600" dirty="0" err="1" smtClean="0">
                <a:solidFill>
                  <a:srgbClr val="FF0000"/>
                </a:solidFill>
              </a:rPr>
              <a:t>Librutas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（</a:t>
            </a:r>
            <a:r>
              <a:rPr kumimoji="1" lang="en-US" altLang="zh-CN" sz="3600" dirty="0" smtClean="0">
                <a:solidFill>
                  <a:srgbClr val="FF0000"/>
                </a:solidFill>
              </a:rPr>
              <a:t>2017</a:t>
            </a:r>
            <a:r>
              <a:rPr kumimoji="1" lang="zh-CN" altLang="en-US" sz="3600" dirty="0" smtClean="0">
                <a:solidFill>
                  <a:srgbClr val="FF0000"/>
                </a:solidFill>
              </a:rPr>
              <a:t>）</a:t>
            </a:r>
            <a:endParaRPr kumimoji="1" lang="en-US" altLang="zh-CN" sz="3600" dirty="0" smtClean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kumimoji="1" lang="en-US" altLang="zh-CN" sz="3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3600" dirty="0" smtClean="0"/>
              <a:t>和</a:t>
            </a:r>
            <a:r>
              <a:rPr kumimoji="1" lang="en-US" altLang="zh-CN" sz="3600" dirty="0" smtClean="0"/>
              <a:t>4</a:t>
            </a:r>
            <a:r>
              <a:rPr kumimoji="1" lang="zh-CN" altLang="en-US" sz="3600" dirty="0" smtClean="0"/>
              <a:t>名人类顶尖高手</a:t>
            </a:r>
            <a:endParaRPr kumimoji="1" lang="en-US" altLang="zh-CN" sz="3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3600" dirty="0" smtClean="0"/>
              <a:t>对战</a:t>
            </a:r>
            <a:r>
              <a:rPr kumimoji="1" lang="en-US" altLang="zh-CN" sz="3600" dirty="0" smtClean="0"/>
              <a:t>20</a:t>
            </a:r>
            <a:r>
              <a:rPr kumimoji="1" lang="zh-CN" altLang="en-US" sz="3600" dirty="0" smtClean="0"/>
              <a:t>天</a:t>
            </a:r>
            <a:r>
              <a:rPr kumimoji="1" lang="zh-CN" altLang="zh-CN" sz="3600" dirty="0" smtClean="0"/>
              <a:t>1</a:t>
            </a:r>
            <a:r>
              <a:rPr kumimoji="1" lang="en-US" altLang="zh-CN" sz="3600" dirty="0" smtClean="0"/>
              <a:t>2</a:t>
            </a:r>
            <a:r>
              <a:rPr kumimoji="1" lang="zh-CN" altLang="en-US" sz="3600" dirty="0" smtClean="0"/>
              <a:t>万手</a:t>
            </a:r>
            <a:endParaRPr kumimoji="1" lang="en-US" altLang="zh-CN" sz="3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3600" dirty="0" smtClean="0"/>
              <a:t>大获全胜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153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自然图像分类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6340464" y="1720508"/>
            <a:ext cx="1154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2011</a:t>
            </a:r>
            <a:r>
              <a:rPr lang="zh-CN" altLang="en-US" sz="2400" dirty="0" smtClean="0"/>
              <a:t>年</a:t>
            </a:r>
          </a:p>
          <a:p>
            <a:pPr algn="ctr"/>
            <a:r>
              <a:rPr lang="en-US" altLang="zh-CN" sz="2400" dirty="0" smtClean="0"/>
              <a:t>74.8%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261116" y="5201265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</a:rPr>
              <a:t>深度学习</a:t>
            </a:r>
          </a:p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&gt; 96%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57" y="1600994"/>
            <a:ext cx="5753100" cy="4800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33344" y="3292929"/>
            <a:ext cx="117934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000" dirty="0" smtClean="0"/>
              <a:t>人类</a:t>
            </a:r>
          </a:p>
          <a:p>
            <a:pPr algn="ctr"/>
            <a:r>
              <a:rPr lang="en-US" altLang="zh-CN" sz="3000" dirty="0" smtClean="0"/>
              <a:t>~95%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0879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人脸识别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9567"/>
            <a:ext cx="9144000" cy="28376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94361" y="2578162"/>
            <a:ext cx="12285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2013</a:t>
            </a:r>
            <a:r>
              <a:rPr lang="zh-CN" altLang="en-US" sz="2400" dirty="0" smtClean="0"/>
              <a:t>年</a:t>
            </a:r>
          </a:p>
          <a:p>
            <a:r>
              <a:rPr lang="en-US" altLang="zh-CN" sz="2400" dirty="0" smtClean="0"/>
              <a:t>96.33</a:t>
            </a:r>
            <a:r>
              <a:rPr lang="en-US" altLang="zh-CN" sz="2400" dirty="0"/>
              <a:t>%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750749" y="2221191"/>
            <a:ext cx="192442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/>
              <a:t>人类</a:t>
            </a:r>
          </a:p>
          <a:p>
            <a:r>
              <a:rPr lang="en-US" altLang="zh-CN" sz="4000" dirty="0" smtClean="0"/>
              <a:t>99.10%</a:t>
            </a:r>
            <a:endParaRPr lang="zh-CN" altLang="en-US" sz="4000" dirty="0"/>
          </a:p>
        </p:txBody>
      </p:sp>
      <p:sp>
        <p:nvSpPr>
          <p:cNvPr id="7" name="矩形 6"/>
          <p:cNvSpPr/>
          <p:nvPr/>
        </p:nvSpPr>
        <p:spPr>
          <a:xfrm>
            <a:off x="5675174" y="1875433"/>
            <a:ext cx="2954655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FF0000"/>
                </a:solidFill>
              </a:rPr>
              <a:t>深度学习</a:t>
            </a:r>
          </a:p>
          <a:p>
            <a:pPr algn="ctr"/>
            <a:r>
              <a:rPr lang="en-US" altLang="zh-CN" sz="5400" b="1" dirty="0" smtClean="0">
                <a:solidFill>
                  <a:srgbClr val="FF0000"/>
                </a:solidFill>
              </a:rPr>
              <a:t>&gt;99.7%</a:t>
            </a:r>
            <a:endParaRPr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语音识别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08" y="1717283"/>
            <a:ext cx="5381165" cy="33632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2117" y="5517776"/>
            <a:ext cx="3656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专业速记员错误率：</a:t>
            </a:r>
            <a:r>
              <a:rPr kumimoji="1" lang="en-US" altLang="zh-CN" sz="2400" dirty="0" smtClean="0"/>
              <a:t>5.9%</a:t>
            </a:r>
            <a:endParaRPr kumimoji="1"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4493913" y="5417758"/>
            <a:ext cx="41180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深度学习错误率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 &lt; 4%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0316" y="3169701"/>
            <a:ext cx="8876632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dirty="0" smtClean="0"/>
              <a:t>人工智能会对人类产生多大影响？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0988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">
  <a:themeElements>
    <a:clrScheme name="清晰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24219</TotalTime>
  <Words>968</Words>
  <Application>Microsoft Macintosh PowerPoint</Application>
  <PresentationFormat>全屏显示(4:3)</PresentationFormat>
  <Paragraphs>188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Calibri</vt:lpstr>
      <vt:lpstr>华文新魏</vt:lpstr>
      <vt:lpstr>宋体</vt:lpstr>
      <vt:lpstr>Arial</vt:lpstr>
      <vt:lpstr>清晰</vt:lpstr>
      <vt:lpstr>人工智能前沿与产业发展</vt:lpstr>
      <vt:lpstr>Part I  人工智能对人类的影响有多大？</vt:lpstr>
      <vt:lpstr>回顾已经发生的重大事件</vt:lpstr>
      <vt:lpstr>AlphaGo （2106）</vt:lpstr>
      <vt:lpstr>PowerPoint 演示文稿</vt:lpstr>
      <vt:lpstr>自然图像分类</vt:lpstr>
      <vt:lpstr>人脸识别</vt:lpstr>
      <vt:lpstr>语音识别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创新的提速会再次加速社会的发展</vt:lpstr>
      <vt:lpstr>PowerPoint 演示文稿</vt:lpstr>
      <vt:lpstr>Part II  为什么是现在？</vt:lpstr>
      <vt:lpstr>人工智能发展的必要条件</vt:lpstr>
      <vt:lpstr>电脑和网络 – 人类数据每年增长50%</vt:lpstr>
      <vt:lpstr>摩尔定律 – 运算能力每1.5-2年翻番</vt:lpstr>
      <vt:lpstr>算法也不断演进</vt:lpstr>
      <vt:lpstr>PowerPoint 演示文稿</vt:lpstr>
      <vt:lpstr>Part III  人工智能将影响所有产业</vt:lpstr>
      <vt:lpstr>服务机器人和人机交互</vt:lpstr>
      <vt:lpstr>工业机器人和智能工厂</vt:lpstr>
      <vt:lpstr>自动驾驶和智能交通</vt:lpstr>
      <vt:lpstr>PowerPoint 演示文稿</vt:lpstr>
      <vt:lpstr>智能金融</vt:lpstr>
      <vt:lpstr>PowerPoint 演示文稿</vt:lpstr>
      <vt:lpstr>PowerPoint 演示文稿</vt:lpstr>
      <vt:lpstr>实现路径—简单技能或高数据化行业开始</vt:lpstr>
      <vt:lpstr>Part IV  大公司vs创业公司</vt:lpstr>
      <vt:lpstr>PowerPoint 演示文稿</vt:lpstr>
      <vt:lpstr>创业机会-大公司优势</vt:lpstr>
      <vt:lpstr>创业机会-小公司优势</vt:lpstr>
      <vt:lpstr>北大“人工智能前沿与产业趋势”课程</vt:lpstr>
      <vt:lpstr>PowerPoint 演示文稿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大数据、机器学习和产业变革</dc:title>
  <dc:creator>Ming Lei</dc:creator>
  <cp:lastModifiedBy>Frank Y</cp:lastModifiedBy>
  <cp:revision>143</cp:revision>
  <dcterms:created xsi:type="dcterms:W3CDTF">2014-08-03T09:00:48Z</dcterms:created>
  <dcterms:modified xsi:type="dcterms:W3CDTF">2017-06-01T08:47:18Z</dcterms:modified>
</cp:coreProperties>
</file>